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72" r:id="rId4"/>
    <p:sldId id="284" r:id="rId5"/>
    <p:sldId id="259" r:id="rId6"/>
    <p:sldId id="258" r:id="rId7"/>
    <p:sldId id="260" r:id="rId8"/>
    <p:sldId id="262" r:id="rId9"/>
    <p:sldId id="261" r:id="rId10"/>
    <p:sldId id="287" r:id="rId11"/>
    <p:sldId id="288" r:id="rId12"/>
    <p:sldId id="263" r:id="rId13"/>
    <p:sldId id="285" r:id="rId14"/>
  </p:sldIdLst>
  <p:sldSz cx="9144000" cy="5143500" type="screen16x9"/>
  <p:notesSz cx="6858000" cy="9144000"/>
  <p:embeddedFontLst>
    <p:embeddedFont>
      <p:font typeface="Montserrat" panose="00000500000000000000" pitchFamily="50" charset="0"/>
      <p:regular r:id="rId16"/>
      <p:bold r:id="rId17"/>
      <p:italic r:id="rId18"/>
      <p:boldItalic r:id="rId19"/>
    </p:embeddedFont>
    <p:embeddedFont>
      <p:font typeface="Montserrat ExtraBold" panose="00000900000000000000" pitchFamily="50" charset="0"/>
      <p:bold r:id="rId20"/>
      <p:boldItalic r:id="rId21"/>
    </p:embeddedFont>
    <p:embeddedFont>
      <p:font typeface="Montserrat Light" panose="00000400000000000000" pitchFamily="50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CB515-DCB0-4D22-B420-E93CFE52A6A0}">
  <a:tblStyle styleId="{529CB515-DCB0-4D22-B420-E93CFE52A6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65552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8580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1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8251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0203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460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961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31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218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805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68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302050" y="122320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2438550" y="1811950"/>
            <a:ext cx="4266900" cy="1159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438550" y="2840054"/>
            <a:ext cx="4266900" cy="7848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70425" y="1780800"/>
            <a:ext cx="4403100" cy="19443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1pPr>
            <a:lvl2pPr marL="914400" lvl="1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2pPr>
            <a:lvl3pPr marL="1371600" lvl="2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3pPr>
            <a:lvl4pPr marL="1828800" lvl="3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4pPr>
            <a:lvl5pPr marL="2286000" lvl="4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5pPr>
            <a:lvl6pPr marL="2743200" lvl="5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6pPr>
            <a:lvl7pPr marL="3200400" lvl="6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7pPr>
            <a:lvl8pPr marL="3657600" lvl="7" indent="-368300" algn="ctr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8pPr>
            <a:lvl9pPr marL="4114800" lvl="8" indent="-368300" algn="ctr"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Char char="◦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593400" y="11623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endParaRPr sz="72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◦"/>
              <a:defRPr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◦"/>
              <a:defRPr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◦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marL="914400" lvl="1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marL="1371600" lvl="2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marL="3200400" lvl="6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marL="3657600" lvl="7" indent="-342900"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marL="4114800" lvl="8" indent="-342900"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4" name="Google Shape;5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0" tIns="0" rIns="0" bIns="0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sz="260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marL="1371600" lvl="2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marL="1828800" lvl="3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marL="2286000" lvl="4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marL="2743200" lvl="5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marL="3200400" lvl="6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marL="3657600" lvl="7" indent="-36830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marL="4114800" lvl="8" indent="-36830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sz="2200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r">
              <a:buNone/>
              <a:defRPr sz="1200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ctrTitle"/>
          </p:nvPr>
        </p:nvSpPr>
        <p:spPr>
          <a:xfrm>
            <a:off x="2302050" y="1559850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dirty="0"/>
              <a:t>CAPACITACIÓN</a:t>
            </a:r>
            <a:br>
              <a:rPr lang="es-MX" dirty="0"/>
            </a:br>
            <a:r>
              <a:rPr lang="es-MX" sz="2000" dirty="0">
                <a:solidFill>
                  <a:srgbClr val="0070C0"/>
                </a:solidFill>
              </a:rPr>
              <a:t>SICOM</a:t>
            </a:r>
            <a:r>
              <a:rPr lang="es-MX" sz="2000" dirty="0"/>
              <a:t> (SISTEMA DE COMUNICACIÓN ENTRE ORGANOS GARANTES Y SUJETOS OBLIGADOS)</a:t>
            </a:r>
            <a:endParaRPr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7017F7C-A0EB-498F-A91B-B8845D5D5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728" y="886650"/>
            <a:ext cx="2047875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2904" y="663633"/>
            <a:ext cx="4266900" cy="1159800"/>
          </a:xfrm>
        </p:spPr>
        <p:txBody>
          <a:bodyPr/>
          <a:lstStyle/>
          <a:p>
            <a:r>
              <a:rPr lang="en-US" sz="3200" dirty="0" err="1">
                <a:solidFill>
                  <a:schemeClr val="accent5">
                    <a:lumMod val="75000"/>
                  </a:schemeClr>
                </a:solidFill>
              </a:rPr>
              <a:t>Subprocesos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s-MX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68" y="1823433"/>
            <a:ext cx="8668637" cy="7429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668" y="2523851"/>
            <a:ext cx="8647371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10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21563-658B-4B6E-B63A-45C98A21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773341-7CE0-4920-92A6-0A9C1D88E0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11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83CE71-51A8-40C7-8B6E-F8CB59C6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44" y="-21705"/>
            <a:ext cx="6603999" cy="51869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CDD2CF1-1A06-4ED2-A972-EDF616844036}"/>
              </a:ext>
            </a:extLst>
          </p:cNvPr>
          <p:cNvSpPr/>
          <p:nvPr/>
        </p:nvSpPr>
        <p:spPr>
          <a:xfrm>
            <a:off x="864742" y="4266674"/>
            <a:ext cx="8073736" cy="709363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0999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700" scaled="0"/>
        </a:gra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359888" y="805325"/>
            <a:ext cx="5669396" cy="354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en" sz="1600" b="1" dirty="0"/>
              <a:t>- </a:t>
            </a:r>
            <a:r>
              <a:rPr lang="es-MX" sz="1600" dirty="0"/>
              <a:t>Monitorear constantemente las bandejas </a:t>
            </a:r>
            <a:r>
              <a:rPr lang="es-MX" sz="1600" b="1" dirty="0"/>
              <a:t>“Recurso de Revisión” </a:t>
            </a:r>
            <a:r>
              <a:rPr lang="es-MX" sz="1600" dirty="0"/>
              <a:t>y  </a:t>
            </a:r>
            <a:r>
              <a:rPr lang="es-MX" sz="1600" b="1" dirty="0"/>
              <a:t>“Cumplimiento”</a:t>
            </a:r>
            <a:r>
              <a:rPr lang="es-MX" sz="1600" dirty="0"/>
              <a:t>.</a:t>
            </a:r>
          </a:p>
          <a:p>
            <a:pPr algn="just"/>
            <a:endParaRPr lang="es-MX" sz="1600" dirty="0"/>
          </a:p>
          <a:p>
            <a:pPr algn="just"/>
            <a:r>
              <a:rPr lang="en-US" sz="1600" dirty="0"/>
              <a:t>-</a:t>
            </a:r>
            <a:r>
              <a:rPr lang="es-MX" sz="1600" dirty="0"/>
              <a:t> Una vez concluido el plazo para envió de </a:t>
            </a:r>
            <a:r>
              <a:rPr lang="es-MX" sz="1600" b="1" dirty="0"/>
              <a:t>“Alegatos y Manifestaciones” </a:t>
            </a:r>
            <a:r>
              <a:rPr lang="es-MX" sz="1600" dirty="0"/>
              <a:t>(7 días), el sistema bloqueará la acción.</a:t>
            </a:r>
          </a:p>
          <a:p>
            <a:pPr algn="just"/>
            <a:endParaRPr lang="en-US" sz="1600" dirty="0"/>
          </a:p>
          <a:p>
            <a:pPr algn="just"/>
            <a:r>
              <a:rPr lang="es-MX" sz="1600" dirty="0"/>
              <a:t>- Una vez enviados los </a:t>
            </a:r>
            <a:r>
              <a:rPr lang="es-MX" sz="1600" b="1" dirty="0"/>
              <a:t>“Alegatos y Manifestaciones”</a:t>
            </a:r>
            <a:r>
              <a:rPr lang="es-MX" sz="1600" dirty="0"/>
              <a:t> en el plazo, el sistema habilitará la acción </a:t>
            </a:r>
            <a:r>
              <a:rPr lang="es-MX" sz="1600" b="1" dirty="0"/>
              <a:t>“Envió de alcance” </a:t>
            </a:r>
            <a:r>
              <a:rPr lang="es-MX" sz="1600" dirty="0"/>
              <a:t>y permitirá al sujeto obligado el envió de información complementaria durante el plazo del recurso de revisión.</a:t>
            </a:r>
          </a:p>
          <a:p>
            <a:endParaRPr lang="es-MX" dirty="0"/>
          </a:p>
        </p:txBody>
      </p:sp>
      <p:sp>
        <p:nvSpPr>
          <p:cNvPr id="115" name="Google Shape;115;p20"/>
          <p:cNvSpPr txBox="1">
            <a:spLocks noGrp="1"/>
          </p:cNvSpPr>
          <p:nvPr>
            <p:ph type="title"/>
          </p:nvPr>
        </p:nvSpPr>
        <p:spPr>
          <a:xfrm>
            <a:off x="563402" y="907950"/>
            <a:ext cx="2541182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1800" dirty="0"/>
              <a:t>R</a:t>
            </a:r>
            <a:r>
              <a:rPr lang="es-MX" sz="1800" dirty="0" err="1"/>
              <a:t>ecomendaciones</a:t>
            </a:r>
            <a:endParaRPr sz="2000" dirty="0"/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48A9366-17B4-4D6C-8911-2AD6B1BCD4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13</a:t>
            </a:fld>
            <a:endParaRPr lang="es-MX"/>
          </a:p>
        </p:txBody>
      </p:sp>
      <p:sp>
        <p:nvSpPr>
          <p:cNvPr id="3" name="Google Shape;62;p13">
            <a:extLst>
              <a:ext uri="{FF2B5EF4-FFF2-40B4-BE49-F238E27FC236}">
                <a16:creationId xmlns:a16="http://schemas.microsoft.com/office/drawing/2014/main" id="{B950F40A-D633-4571-A981-8D00D63C8B37}"/>
              </a:ext>
            </a:extLst>
          </p:cNvPr>
          <p:cNvSpPr txBox="1">
            <a:spLocks/>
          </p:cNvSpPr>
          <p:nvPr/>
        </p:nvSpPr>
        <p:spPr>
          <a:xfrm>
            <a:off x="2206357" y="1783134"/>
            <a:ext cx="4539900" cy="2697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4000" dirty="0">
                <a:solidFill>
                  <a:schemeClr val="bg1"/>
                </a:solidFill>
              </a:rPr>
              <a:t>¡GRACIAS!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B264D87-BD96-4C06-9B63-6DCDF32AA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28" y="886650"/>
            <a:ext cx="2047875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1E7F"/>
            </a:gs>
            <a:gs pos="100000">
              <a:srgbClr val="FF9900"/>
            </a:gs>
          </a:gsLst>
          <a:lin ang="5400700" scaled="0"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400" dirty="0"/>
              <a:t>Recurso de Revisión</a:t>
            </a:r>
            <a:endParaRPr sz="240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2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None/>
            </a:pPr>
            <a:r>
              <a:rPr lang="es-ES" sz="1200" dirty="0"/>
              <a:t>El recurso deberá promoverse dentro del plazo de 15 días hábiles siguientes a la fecha en que le fue notificada la respuesta a su solicitud o bien al vencimiento del plazo (5 días hábiles) para que le fuere entregada, sin recibir ésta.</a:t>
            </a:r>
            <a:endParaRPr sz="1200" b="1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1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es-ES" sz="1200" dirty="0"/>
              <a:t>El recurso de revisión es el instrumento legal con el que cuentan los particulares para impugnar e inconformarse con la respuesta de los sujetos obligados recaída a su solicitud de acceso a la información pública, o bien, ante la omisión de estos a entregar la misma dentro del plazo legal.</a:t>
            </a:r>
            <a:endParaRPr dirty="0"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700" scaled="0"/>
        </a:gra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9"/>
          <p:cNvSpPr txBox="1">
            <a:spLocks noGrp="1"/>
          </p:cNvSpPr>
          <p:nvPr>
            <p:ph type="title"/>
          </p:nvPr>
        </p:nvSpPr>
        <p:spPr>
          <a:xfrm>
            <a:off x="558800" y="911700"/>
            <a:ext cx="2339793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/>
              <a:t>Actores</a:t>
            </a:r>
            <a:r>
              <a:rPr lang="en-US" sz="2400" dirty="0"/>
              <a:t> </a:t>
            </a:r>
            <a:r>
              <a:rPr lang="en-US" sz="2400" dirty="0" err="1"/>
              <a:t>Involucrados</a:t>
            </a:r>
            <a:endParaRPr sz="2400" dirty="0"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208" name="Google Shape;208;p29"/>
          <p:cNvGrpSpPr/>
          <p:nvPr/>
        </p:nvGrpSpPr>
        <p:grpSpPr>
          <a:xfrm>
            <a:off x="4121226" y="2196798"/>
            <a:ext cx="3040276" cy="1338140"/>
            <a:chOff x="1047099" y="2241353"/>
            <a:chExt cx="3040276" cy="1338140"/>
          </a:xfrm>
        </p:grpSpPr>
        <p:sp>
          <p:nvSpPr>
            <p:cNvPr id="209" name="Google Shape;209;p29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030A0"/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2</a:t>
              </a:r>
              <a:endParaRPr sz="1200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1" name="Google Shape;211;p29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100" dirty="0"/>
                <a:t>DIRECCIÓN GENERAL DE ATENCIÓN AL PLENO</a:t>
              </a: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grpSp>
        <p:nvGrpSpPr>
          <p:cNvPr id="213" name="Google Shape;213;p29"/>
          <p:cNvGrpSpPr/>
          <p:nvPr/>
        </p:nvGrpSpPr>
        <p:grpSpPr>
          <a:xfrm>
            <a:off x="5177710" y="2199847"/>
            <a:ext cx="3040276" cy="1338590"/>
            <a:chOff x="2957320" y="2240903"/>
            <a:chExt cx="3040276" cy="1338590"/>
          </a:xfrm>
        </p:grpSpPr>
        <p:sp>
          <p:nvSpPr>
            <p:cNvPr id="214" name="Google Shape;214;p29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46E180"/>
                </a:gs>
                <a:gs pos="100000">
                  <a:srgbClr val="B8DF3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3</a:t>
              </a:r>
              <a:endParaRPr sz="1200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16" name="Google Shape;216;p29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100" dirty="0"/>
                <a:t>PONENCIA</a:t>
              </a:r>
            </a:p>
          </p:txBody>
        </p:sp>
      </p:grpSp>
      <p:grpSp>
        <p:nvGrpSpPr>
          <p:cNvPr id="218" name="Google Shape;218;p29"/>
          <p:cNvGrpSpPr/>
          <p:nvPr/>
        </p:nvGrpSpPr>
        <p:grpSpPr>
          <a:xfrm>
            <a:off x="6178189" y="2238203"/>
            <a:ext cx="3040276" cy="1341290"/>
            <a:chOff x="4877339" y="2238203"/>
            <a:chExt cx="3040276" cy="1341290"/>
          </a:xfrm>
        </p:grpSpPr>
        <p:sp>
          <p:nvSpPr>
            <p:cNvPr id="219" name="Google Shape;219;p29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3C78D8"/>
                </a:gs>
                <a:gs pos="100000">
                  <a:srgbClr val="00FFFF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4</a:t>
              </a:r>
              <a:endParaRPr sz="1200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1" name="Google Shape;221;p29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-US" sz="1100" b="1" dirty="0"/>
                <a:t>SUJETOS OBLIGADOS</a:t>
              </a:r>
              <a:endParaRPr lang="es-MX" sz="1100" b="1" dirty="0"/>
            </a:p>
          </p:txBody>
        </p:sp>
      </p:grpSp>
      <p:grpSp>
        <p:nvGrpSpPr>
          <p:cNvPr id="19" name="Google Shape;208;p29">
            <a:extLst>
              <a:ext uri="{FF2B5EF4-FFF2-40B4-BE49-F238E27FC236}">
                <a16:creationId xmlns:a16="http://schemas.microsoft.com/office/drawing/2014/main" id="{6684ED72-25EE-4A27-86CC-C6FBAF2A9F24}"/>
              </a:ext>
            </a:extLst>
          </p:cNvPr>
          <p:cNvGrpSpPr/>
          <p:nvPr/>
        </p:nvGrpSpPr>
        <p:grpSpPr>
          <a:xfrm>
            <a:off x="3073324" y="2190700"/>
            <a:ext cx="3040276" cy="1338140"/>
            <a:chOff x="1047099" y="2241353"/>
            <a:chExt cx="3040276" cy="1338140"/>
          </a:xfrm>
        </p:grpSpPr>
        <p:sp>
          <p:nvSpPr>
            <p:cNvPr id="20" name="Google Shape;209;p29">
              <a:extLst>
                <a:ext uri="{FF2B5EF4-FFF2-40B4-BE49-F238E27FC236}">
                  <a16:creationId xmlns:a16="http://schemas.microsoft.com/office/drawing/2014/main" id="{7E443B0F-85DD-4713-841D-C22EAFED066A}"/>
                </a:ext>
              </a:extLst>
            </p:cNvPr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FF8700"/>
                </a:gs>
                <a:gs pos="100000">
                  <a:srgbClr val="FFD900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0;p29">
              <a:extLst>
                <a:ext uri="{FF2B5EF4-FFF2-40B4-BE49-F238E27FC236}">
                  <a16:creationId xmlns:a16="http://schemas.microsoft.com/office/drawing/2014/main" id="{A522B69F-C74F-4FEA-9F89-E3A713C5BDF0}"/>
                </a:ext>
              </a:extLst>
            </p:cNvPr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rgbClr val="666666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1</a:t>
              </a:r>
              <a:endParaRPr sz="1200" dirty="0">
                <a:solidFill>
                  <a:srgbClr val="666666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  <p:sp>
          <p:nvSpPr>
            <p:cNvPr id="22" name="Google Shape;211;p29">
              <a:extLst>
                <a:ext uri="{FF2B5EF4-FFF2-40B4-BE49-F238E27FC236}">
                  <a16:creationId xmlns:a16="http://schemas.microsoft.com/office/drawing/2014/main" id="{0CC7BA1E-BD8C-4A2A-8EBC-1E22072FF552}"/>
                </a:ext>
              </a:extLst>
            </p:cNvPr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600" dirty="0" err="1"/>
                <a:t>Recurrente</a:t>
              </a:r>
              <a:endParaRPr lang="en-US" sz="1100" dirty="0"/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100" dirty="0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21563-658B-4B6E-B63A-45C98A21E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3773341-7CE0-4920-92A6-0A9C1D88E0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83CE71-51A8-40C7-8B6E-F8CB59C64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944" y="-21705"/>
            <a:ext cx="6603999" cy="518691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CDD2CF1-1A06-4ED2-A972-EDF616844036}"/>
              </a:ext>
            </a:extLst>
          </p:cNvPr>
          <p:cNvSpPr/>
          <p:nvPr/>
        </p:nvSpPr>
        <p:spPr>
          <a:xfrm>
            <a:off x="864742" y="4266674"/>
            <a:ext cx="8073736" cy="709363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33465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ctrTitle"/>
          </p:nvPr>
        </p:nvSpPr>
        <p:spPr>
          <a:xfrm>
            <a:off x="2059858" y="906581"/>
            <a:ext cx="4804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s-MX" sz="2400" dirty="0">
                <a:solidFill>
                  <a:schemeClr val="tx1"/>
                </a:solidFill>
              </a:rPr>
              <a:t>Flujo del sujeto obligado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F21AB8-DEB6-4500-9B80-74C56B9738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9" y="2256513"/>
            <a:ext cx="9065622" cy="9756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46E180"/>
            </a:gs>
            <a:gs pos="100000">
              <a:srgbClr val="B8DF32"/>
            </a:gs>
          </a:gsLst>
          <a:lin ang="5400012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>
            <a:spLocks noGrp="1"/>
          </p:cNvSpPr>
          <p:nvPr>
            <p:ph type="ctrTitle" idx="4294967295"/>
          </p:nvPr>
        </p:nvSpPr>
        <p:spPr>
          <a:xfrm>
            <a:off x="591098" y="575011"/>
            <a:ext cx="76974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3600" dirty="0"/>
              <a:t>Plazos</a:t>
            </a:r>
            <a:endParaRPr sz="3600" dirty="0"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294967295"/>
          </p:nvPr>
        </p:nvSpPr>
        <p:spPr>
          <a:xfrm>
            <a:off x="723300" y="1918800"/>
            <a:ext cx="7697400" cy="130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s-MX" sz="2000" dirty="0">
                <a:solidFill>
                  <a:schemeClr val="bg2">
                    <a:lumMod val="75000"/>
                  </a:schemeClr>
                </a:solidFill>
              </a:rPr>
              <a:t>Alegatos y Manifestaciones	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7 días hábiles</a:t>
            </a:r>
          </a:p>
          <a:p>
            <a:r>
              <a:rPr lang="es-MX" sz="2000" dirty="0">
                <a:solidFill>
                  <a:schemeClr val="bg2">
                    <a:lumMod val="75000"/>
                  </a:schemeClr>
                </a:solidFill>
              </a:rPr>
              <a:t>Recurso de revisión			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32 días hábiles</a:t>
            </a:r>
          </a:p>
          <a:p>
            <a:r>
              <a:rPr lang="es-MX" sz="2000" dirty="0">
                <a:solidFill>
                  <a:schemeClr val="bg2">
                    <a:lumMod val="75000"/>
                  </a:schemeClr>
                </a:solidFill>
              </a:rPr>
              <a:t>Ampliación				</a:t>
            </a:r>
            <a:r>
              <a:rPr lang="es-MX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 días hábiles</a:t>
            </a:r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8700"/>
            </a:gs>
            <a:gs pos="100000">
              <a:srgbClr val="FFD900"/>
            </a:gs>
          </a:gsLst>
          <a:lin ang="5400012" scaled="0"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052084" y="1568148"/>
            <a:ext cx="5039832" cy="220640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s-MX" dirty="0"/>
              <a:t>Datos técnicos de SICOM</a:t>
            </a:r>
            <a:endParaRPr lang="en-US" dirty="0"/>
          </a:p>
          <a:p>
            <a:pPr marL="0" indent="0" algn="just">
              <a:buNone/>
            </a:pPr>
            <a:r>
              <a:rPr lang="es-MX" sz="1400" dirty="0">
                <a:solidFill>
                  <a:schemeClr val="tx1"/>
                </a:solidFill>
              </a:rPr>
              <a:t>-En el envió de </a:t>
            </a:r>
            <a:r>
              <a:rPr lang="es-MX" sz="1400" b="1" dirty="0">
                <a:solidFill>
                  <a:schemeClr val="tx1"/>
                </a:solidFill>
              </a:rPr>
              <a:t>“Alegatos y Manifestaciones” </a:t>
            </a:r>
            <a:r>
              <a:rPr lang="es-MX" sz="1400" dirty="0">
                <a:solidFill>
                  <a:schemeClr val="tx1"/>
                </a:solidFill>
              </a:rPr>
              <a:t>el sistema permite adjuntar hasta 3 archivos de 10 MB de almacenamiento.</a:t>
            </a:r>
          </a:p>
          <a:p>
            <a:pPr marL="0" indent="0" algn="just">
              <a:buNone/>
            </a:pPr>
            <a:endParaRPr lang="es-MX" sz="1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MX" sz="1400" dirty="0">
                <a:solidFill>
                  <a:schemeClr val="tx1"/>
                </a:solidFill>
              </a:rPr>
              <a:t>Permite las siguientes extensiones:  </a:t>
            </a:r>
            <a:r>
              <a:rPr lang="es-MX" sz="1400" b="1" dirty="0">
                <a:solidFill>
                  <a:schemeClr val="tx1"/>
                </a:solidFill>
              </a:rPr>
              <a:t>docx, </a:t>
            </a:r>
            <a:r>
              <a:rPr lang="es-MX" sz="1400" b="1" dirty="0" err="1">
                <a:solidFill>
                  <a:schemeClr val="tx1"/>
                </a:solidFill>
              </a:rPr>
              <a:t>pdf</a:t>
            </a:r>
            <a:r>
              <a:rPr lang="es-MX" sz="1400" b="1" dirty="0">
                <a:solidFill>
                  <a:schemeClr val="tx1"/>
                </a:solidFill>
              </a:rPr>
              <a:t>, xlsx, mp3, 7z, zip, rar, </a:t>
            </a:r>
            <a:r>
              <a:rPr lang="es-MX" sz="1400" b="1" dirty="0" err="1">
                <a:solidFill>
                  <a:schemeClr val="tx1"/>
                </a:solidFill>
              </a:rPr>
              <a:t>doc</a:t>
            </a:r>
            <a:r>
              <a:rPr lang="es-MX" sz="1400" b="1" dirty="0">
                <a:solidFill>
                  <a:schemeClr val="tx1"/>
                </a:solidFill>
              </a:rPr>
              <a:t>, xls, </a:t>
            </a:r>
            <a:r>
              <a:rPr lang="es-MX" sz="1400" b="1" dirty="0" err="1">
                <a:solidFill>
                  <a:schemeClr val="tx1"/>
                </a:solidFill>
              </a:rPr>
              <a:t>msg</a:t>
            </a:r>
            <a:r>
              <a:rPr lang="es-MX" sz="1400" b="1" dirty="0">
                <a:solidFill>
                  <a:schemeClr val="tx1"/>
                </a:solidFill>
              </a:rPr>
              <a:t>, </a:t>
            </a:r>
            <a:r>
              <a:rPr lang="es-MX" sz="1400" b="1" dirty="0" err="1">
                <a:solidFill>
                  <a:schemeClr val="tx1"/>
                </a:solidFill>
              </a:rPr>
              <a:t>jpg</a:t>
            </a:r>
            <a:r>
              <a:rPr lang="es-MX" sz="1400" b="1" dirty="0">
                <a:solidFill>
                  <a:schemeClr val="tx1"/>
                </a:solidFill>
              </a:rPr>
              <a:t>, png, </a:t>
            </a:r>
            <a:r>
              <a:rPr lang="es-MX" sz="1400" b="1" dirty="0" err="1">
                <a:solidFill>
                  <a:schemeClr val="tx1"/>
                </a:solidFill>
              </a:rPr>
              <a:t>ppt</a:t>
            </a:r>
            <a:r>
              <a:rPr lang="es-MX" sz="1400" b="1" dirty="0">
                <a:solidFill>
                  <a:schemeClr val="tx1"/>
                </a:solidFill>
              </a:rPr>
              <a:t>, </a:t>
            </a:r>
            <a:r>
              <a:rPr lang="es-MX" sz="1400" b="1" dirty="0" err="1">
                <a:solidFill>
                  <a:schemeClr val="tx1"/>
                </a:solidFill>
              </a:rPr>
              <a:t>pptx</a:t>
            </a:r>
            <a:r>
              <a:rPr lang="es-MX" sz="1400" b="1" dirty="0">
                <a:solidFill>
                  <a:schemeClr val="tx1"/>
                </a:solidFill>
              </a:rPr>
              <a:t>, </a:t>
            </a:r>
            <a:r>
              <a:rPr lang="es-MX" sz="1400" b="1" dirty="0" err="1">
                <a:solidFill>
                  <a:schemeClr val="tx1"/>
                </a:solidFill>
              </a:rPr>
              <a:t>kmz</a:t>
            </a:r>
            <a:r>
              <a:rPr lang="es-MX" sz="1400" b="1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spcAft>
                <a:spcPts val="1000"/>
              </a:spcAft>
              <a:buNone/>
            </a:pPr>
            <a:endParaRPr dirty="0"/>
          </a:p>
        </p:txBody>
      </p:sp>
      <p:sp>
        <p:nvSpPr>
          <p:cNvPr id="91" name="Google Shape;91;p1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ctrTitle" idx="4294967295"/>
          </p:nvPr>
        </p:nvSpPr>
        <p:spPr>
          <a:xfrm>
            <a:off x="489097" y="206433"/>
            <a:ext cx="8218967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es-MX" sz="2400" dirty="0">
                <a:solidFill>
                  <a:schemeClr val="tx1"/>
                </a:solidFill>
              </a:rPr>
              <a:t>Bandeja de entrada de medios de impugnación</a:t>
            </a: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0FE523-C122-414C-8E35-2648BB037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34" y="2049684"/>
            <a:ext cx="7470491" cy="2960751"/>
          </a:xfrm>
          <a:prstGeom prst="rect">
            <a:avLst/>
          </a:prstGeom>
        </p:spPr>
      </p:pic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5EC6F21C-24F6-459E-8768-DC0F91048768}"/>
              </a:ext>
            </a:extLst>
          </p:cNvPr>
          <p:cNvCxnSpPr/>
          <p:nvPr/>
        </p:nvCxnSpPr>
        <p:spPr>
          <a:xfrm flipV="1">
            <a:off x="6746247" y="1904625"/>
            <a:ext cx="199635" cy="406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ángulo redondeado 7">
            <a:extLst>
              <a:ext uri="{FF2B5EF4-FFF2-40B4-BE49-F238E27FC236}">
                <a16:creationId xmlns:a16="http://schemas.microsoft.com/office/drawing/2014/main" id="{22D40B52-CD98-4339-9878-18A2D212F707}"/>
              </a:ext>
            </a:extLst>
          </p:cNvPr>
          <p:cNvSpPr/>
          <p:nvPr/>
        </p:nvSpPr>
        <p:spPr>
          <a:xfrm>
            <a:off x="6502067" y="1089775"/>
            <a:ext cx="1308100" cy="8148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</a:rPr>
              <a:t>Permite acceder a la información registrada en la actividad previa.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ECC0F2A-ECE2-4929-A7ED-50300051EDDF}"/>
              </a:ext>
            </a:extLst>
          </p:cNvPr>
          <p:cNvCxnSpPr>
            <a:endCxn id="14" idx="2"/>
          </p:cNvCxnSpPr>
          <p:nvPr/>
        </p:nvCxnSpPr>
        <p:spPr>
          <a:xfrm flipV="1">
            <a:off x="4030111" y="1904625"/>
            <a:ext cx="258169" cy="40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ángulo redondeado 9">
            <a:extLst>
              <a:ext uri="{FF2B5EF4-FFF2-40B4-BE49-F238E27FC236}">
                <a16:creationId xmlns:a16="http://schemas.microsoft.com/office/drawing/2014/main" id="{9A829D74-10D2-4AA3-A512-3B172A92A3C7}"/>
              </a:ext>
            </a:extLst>
          </p:cNvPr>
          <p:cNvSpPr/>
          <p:nvPr/>
        </p:nvSpPr>
        <p:spPr>
          <a:xfrm>
            <a:off x="3785932" y="1089775"/>
            <a:ext cx="1004696" cy="8148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</a:rPr>
              <a:t>Permite visualizar el histórico de las acciones</a:t>
            </a:r>
          </a:p>
          <a:p>
            <a:pPr algn="ctr"/>
            <a:endParaRPr lang="es-MX" sz="900" dirty="0">
              <a:solidFill>
                <a:schemeClr val="tx1"/>
              </a:solidFill>
            </a:endParaRP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E2BAF658-BDE9-4BAC-AC90-12B7C5D3F54E}"/>
              </a:ext>
            </a:extLst>
          </p:cNvPr>
          <p:cNvCxnSpPr/>
          <p:nvPr/>
        </p:nvCxnSpPr>
        <p:spPr>
          <a:xfrm flipH="1" flipV="1">
            <a:off x="3054047" y="1904625"/>
            <a:ext cx="207918" cy="40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ángulo redondeado 12">
            <a:extLst>
              <a:ext uri="{FF2B5EF4-FFF2-40B4-BE49-F238E27FC236}">
                <a16:creationId xmlns:a16="http://schemas.microsoft.com/office/drawing/2014/main" id="{D252AD66-651E-4225-A149-F6D95FB3760A}"/>
              </a:ext>
            </a:extLst>
          </p:cNvPr>
          <p:cNvSpPr/>
          <p:nvPr/>
        </p:nvSpPr>
        <p:spPr>
          <a:xfrm>
            <a:off x="2519253" y="1089775"/>
            <a:ext cx="1131636" cy="8148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</a:rPr>
              <a:t>Permite disparar procedimientos de apoyo en la gestión de un recurso de revisión.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FB0338C5-5AAF-472D-9384-88A966591165}"/>
              </a:ext>
            </a:extLst>
          </p:cNvPr>
          <p:cNvCxnSpPr/>
          <p:nvPr/>
        </p:nvCxnSpPr>
        <p:spPr>
          <a:xfrm flipH="1" flipV="1">
            <a:off x="1868627" y="1904625"/>
            <a:ext cx="207918" cy="40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4C3FAFCF-A6F1-49A2-A7F9-B8C2A144A1CF}"/>
              </a:ext>
            </a:extLst>
          </p:cNvPr>
          <p:cNvSpPr/>
          <p:nvPr/>
        </p:nvSpPr>
        <p:spPr>
          <a:xfrm>
            <a:off x="1333833" y="1089775"/>
            <a:ext cx="1004696" cy="8148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</a:rPr>
              <a:t>Describe la acción siguiente del proceso.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E1189754-A1B2-4F4D-A125-35621198333D}"/>
              </a:ext>
            </a:extLst>
          </p:cNvPr>
          <p:cNvCxnSpPr>
            <a:endCxn id="20" idx="2"/>
          </p:cNvCxnSpPr>
          <p:nvPr/>
        </p:nvCxnSpPr>
        <p:spPr>
          <a:xfrm flipV="1">
            <a:off x="5532895" y="1904625"/>
            <a:ext cx="258169" cy="40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427DF922-4EC7-4557-9326-AA0867705AFF}"/>
              </a:ext>
            </a:extLst>
          </p:cNvPr>
          <p:cNvSpPr/>
          <p:nvPr/>
        </p:nvSpPr>
        <p:spPr>
          <a:xfrm>
            <a:off x="5288715" y="1089775"/>
            <a:ext cx="1004696" cy="814850"/>
          </a:xfrm>
          <a:prstGeom prst="round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900" dirty="0">
                <a:solidFill>
                  <a:schemeClr val="tx1"/>
                </a:solidFill>
              </a:rPr>
              <a:t>Estas fechas cambiaran conforme a la actividad del medio de impugnación</a:t>
            </a:r>
          </a:p>
        </p:txBody>
      </p: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158CCD2A-4714-4141-B449-B7A1CECBEF3F}"/>
              </a:ext>
            </a:extLst>
          </p:cNvPr>
          <p:cNvCxnSpPr/>
          <p:nvPr/>
        </p:nvCxnSpPr>
        <p:spPr>
          <a:xfrm flipH="1" flipV="1">
            <a:off x="5914927" y="1900755"/>
            <a:ext cx="207918" cy="406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700" scaled="0"/>
        </a:gra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542261" y="798686"/>
            <a:ext cx="2381692" cy="332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en-US" sz="2400" dirty="0" err="1"/>
              <a:t>Subprocesos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3815293" y="798686"/>
            <a:ext cx="4842600" cy="394452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just"/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el </a:t>
            </a:r>
            <a:r>
              <a:rPr lang="en-US" sz="1600" dirty="0" err="1">
                <a:solidFill>
                  <a:schemeClr val="tx1"/>
                </a:solidFill>
              </a:rPr>
              <a:t>procedimiento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sujeto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obligado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existen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actvidades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adicionales</a:t>
            </a:r>
            <a:r>
              <a:rPr lang="en-US" sz="1600" dirty="0">
                <a:solidFill>
                  <a:schemeClr val="tx1"/>
                </a:solidFill>
              </a:rPr>
              <a:t> que </a:t>
            </a:r>
            <a:r>
              <a:rPr lang="en-US" sz="1600" dirty="0" err="1">
                <a:solidFill>
                  <a:schemeClr val="tx1"/>
                </a:solidFill>
              </a:rPr>
              <a:t>funcionan</a:t>
            </a:r>
            <a:r>
              <a:rPr lang="en-US" sz="1600" dirty="0">
                <a:solidFill>
                  <a:schemeClr val="tx1"/>
                </a:solidFill>
              </a:rPr>
              <a:t> con la </a:t>
            </a:r>
            <a:r>
              <a:rPr lang="en-US" sz="1600" dirty="0" err="1">
                <a:solidFill>
                  <a:schemeClr val="tx1"/>
                </a:solidFill>
              </a:rPr>
              <a:t>misma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metodología</a:t>
            </a:r>
            <a:r>
              <a:rPr lang="en-US" sz="1600" dirty="0">
                <a:solidFill>
                  <a:schemeClr val="tx1"/>
                </a:solidFill>
              </a:rPr>
              <a:t> del </a:t>
            </a:r>
            <a:r>
              <a:rPr lang="en-US" sz="1600" dirty="0" err="1">
                <a:solidFill>
                  <a:schemeClr val="tx1"/>
                </a:solidFill>
              </a:rPr>
              <a:t>sistema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</a:p>
          <a:p>
            <a:endParaRPr lang="en-US" sz="1800" b="1" dirty="0"/>
          </a:p>
          <a:p>
            <a:r>
              <a:rPr lang="en-US" sz="1800" b="1" dirty="0" err="1"/>
              <a:t>Requerimiento</a:t>
            </a:r>
            <a:r>
              <a:rPr lang="en-US" sz="1800" b="1" dirty="0"/>
              <a:t> de </a:t>
            </a:r>
            <a:r>
              <a:rPr lang="en-US" sz="1800" b="1" dirty="0" err="1"/>
              <a:t>información</a:t>
            </a:r>
            <a:r>
              <a:rPr lang="en-US" sz="1800" b="1" dirty="0"/>
              <a:t> </a:t>
            </a:r>
            <a:r>
              <a:rPr lang="en-US" sz="1800" b="1" dirty="0" err="1"/>
              <a:t>adicional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 err="1"/>
              <a:t>Solicitud</a:t>
            </a:r>
            <a:r>
              <a:rPr lang="en-US" sz="1800" b="1" dirty="0"/>
              <a:t> de audiencia</a:t>
            </a:r>
          </a:p>
          <a:p>
            <a:endParaRPr lang="en-US" dirty="0"/>
          </a:p>
        </p:txBody>
      </p:sp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403</Words>
  <Application>Microsoft Office PowerPoint</Application>
  <PresentationFormat>Presentación en pantalla (16:9)</PresentationFormat>
  <Paragraphs>52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Montserrat</vt:lpstr>
      <vt:lpstr>Montserrat ExtraBold</vt:lpstr>
      <vt:lpstr>Montserrat Light</vt:lpstr>
      <vt:lpstr>Juliet template</vt:lpstr>
      <vt:lpstr>CAPACITACIÓN SICOM (SISTEMA DE COMUNICACIÓN ENTRE ORGANOS GARANTES Y SUJETOS OBLIGADOS)</vt:lpstr>
      <vt:lpstr>Recurso de Revisión</vt:lpstr>
      <vt:lpstr>Actores Involucrados</vt:lpstr>
      <vt:lpstr>Presentación de PowerPoint</vt:lpstr>
      <vt:lpstr>Flujo del sujeto obligado</vt:lpstr>
      <vt:lpstr>Plazos</vt:lpstr>
      <vt:lpstr>Presentación de PowerPoint</vt:lpstr>
      <vt:lpstr>Bandeja de entrada de medios de impugnación</vt:lpstr>
      <vt:lpstr>Subprocesos </vt:lpstr>
      <vt:lpstr>Subprocesos </vt:lpstr>
      <vt:lpstr>Presentación de PowerPoint</vt:lpstr>
      <vt:lpstr>Recomendaciones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CAPACITACIÓN SICOM (SISTEMA DE COMUNICACIÓN ENTRE ORGANOS GARANTES Y SUJETOS OBLIGADOS)</dc:title>
  <dc:creator>Informática</dc:creator>
  <cp:lastModifiedBy>Juan Pedro Ramírez Flores</cp:lastModifiedBy>
  <cp:revision>27</cp:revision>
  <dcterms:modified xsi:type="dcterms:W3CDTF">2021-10-14T18:23:28Z</dcterms:modified>
</cp:coreProperties>
</file>