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3"/>
  </p:handoutMasterIdLst>
  <p:sldIdLst>
    <p:sldId id="256" r:id="rId2"/>
    <p:sldId id="257" r:id="rId3"/>
    <p:sldId id="283" r:id="rId4"/>
    <p:sldId id="263" r:id="rId5"/>
    <p:sldId id="265" r:id="rId6"/>
    <p:sldId id="266" r:id="rId7"/>
    <p:sldId id="258" r:id="rId8"/>
    <p:sldId id="260" r:id="rId9"/>
    <p:sldId id="261" r:id="rId10"/>
    <p:sldId id="264" r:id="rId11"/>
    <p:sldId id="259" r:id="rId12"/>
    <p:sldId id="287" r:id="rId13"/>
    <p:sldId id="288" r:id="rId14"/>
    <p:sldId id="289" r:id="rId15"/>
    <p:sldId id="267" r:id="rId16"/>
    <p:sldId id="268" r:id="rId17"/>
    <p:sldId id="296" r:id="rId18"/>
    <p:sldId id="284" r:id="rId19"/>
    <p:sldId id="273" r:id="rId20"/>
    <p:sldId id="275" r:id="rId21"/>
    <p:sldId id="294" r:id="rId22"/>
    <p:sldId id="276" r:id="rId23"/>
    <p:sldId id="277" r:id="rId24"/>
    <p:sldId id="279" r:id="rId25"/>
    <p:sldId id="280" r:id="rId26"/>
    <p:sldId id="281" r:id="rId27"/>
    <p:sldId id="285" r:id="rId28"/>
    <p:sldId id="290" r:id="rId29"/>
    <p:sldId id="291" r:id="rId30"/>
    <p:sldId id="295" r:id="rId31"/>
    <p:sldId id="292" r:id="rId32"/>
  </p:sldIdLst>
  <p:sldSz cx="12192000" cy="6858000"/>
  <p:notesSz cx="6950075" cy="923607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A"/>
    <a:srgbClr val="AADFDF"/>
    <a:srgbClr val="EE4EA9"/>
    <a:srgbClr val="049FC7"/>
    <a:srgbClr val="0C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36"/>
    <p:restoredTop sz="94674"/>
  </p:normalViewPr>
  <p:slideViewPr>
    <p:cSldViewPr snapToGrid="0" snapToObjects="1">
      <p:cViewPr varScale="1">
        <p:scale>
          <a:sx n="74" d="100"/>
          <a:sy n="74" d="100"/>
        </p:scale>
        <p:origin x="3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8" d="100"/>
          <a:sy n="98" d="100"/>
        </p:scale>
        <p:origin x="306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3E4E2D3D-35ED-0C4F-894C-E13616525D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E33EA07A-3F76-624E-973F-60B61A03AE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B2569-2DB2-BC45-92F3-300CBE2D8AA6}" type="datetimeFigureOut">
              <a:rPr lang="es-MX" smtClean="0"/>
              <a:t>21/03/2019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166648FB-8742-0C42-9692-5878D561C5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2B29E175-39F1-2742-AEEE-81783F779D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C1FE3-10B8-BC4A-A5BE-A7C1A9F8EF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4327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EC7539-8D97-BD4C-8615-BB22CE76E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D59A58C-726A-C54A-8CE7-0CA8ABDA5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B965B73-2194-C64C-B1F5-93F99F8CF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6EA6-9F70-4A46-B7E7-7CA7363522DF}" type="datetimeFigureOut">
              <a:rPr lang="es-MX" smtClean="0"/>
              <a:t>21/03/2019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2EDF2AC-65A2-264D-AE48-BEAC6BB68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3CE11AE-D971-5546-8145-CF8FC19B8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DF1D-B7BC-7A4B-8201-5512253D36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2387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3F0C64E-EED6-A549-9DC7-C5EBF1C0E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4D98E2FE-46D3-4B42-A541-3548F504E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4AA5213-C374-2445-A9B2-A3BCAA05C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6EA6-9F70-4A46-B7E7-7CA7363522DF}" type="datetimeFigureOut">
              <a:rPr lang="es-MX" smtClean="0"/>
              <a:t>21/03/2019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A199C51-42BE-EA4E-B5B1-251DFFA24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C95963C-5C4B-1243-B512-7F848653B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DF1D-B7BC-7A4B-8201-5512253D36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5292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99FE7DAB-562D-8644-9D3A-18DF9C61DA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9728FA2-5810-2B4B-8794-C335C2E73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174D6C0-D39C-534F-AEF1-35C731BF3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6EA6-9F70-4A46-B7E7-7CA7363522DF}" type="datetimeFigureOut">
              <a:rPr lang="es-MX" smtClean="0"/>
              <a:t>21/03/2019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CD22009-69FD-2147-B7F2-E06C3089F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7838E0F-36B9-814B-A4CF-9E1EBB7D5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DF1D-B7BC-7A4B-8201-5512253D36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450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E631E3-99B4-2147-B53A-568E414C1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32F2D38-EC50-9644-AFCD-C91EAEDC5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5F841DB-F8FF-B54F-BCC3-CBFA50169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6EA6-9F70-4A46-B7E7-7CA7363522DF}" type="datetimeFigureOut">
              <a:rPr lang="es-MX" smtClean="0"/>
              <a:t>21/03/2019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A7FB259-E014-3E4C-9822-4056B1B54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560938C-9232-B346-9F14-5C7924A22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DF1D-B7BC-7A4B-8201-5512253D36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319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D3D6431-7381-5E4A-B7C7-27276C6D8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E977BE1-38C1-0E47-B924-DAD5A8359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D68657E-5C9D-1249-BA10-BB8CE140B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6EA6-9F70-4A46-B7E7-7CA7363522DF}" type="datetimeFigureOut">
              <a:rPr lang="es-MX" smtClean="0"/>
              <a:t>21/03/2019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44F979A-4F79-F442-938A-B16E91467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7DB6A8D-23E0-E341-BE40-9BE43F4DE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DF1D-B7BC-7A4B-8201-5512253D36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0307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F077E0-E573-B34C-AECD-0C4D1858C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269D01F-71B3-AE46-A144-2A740595F7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0C7FC5C1-E90D-254E-B679-1349C711F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44EA833-70E4-2C49-B1A6-3E434262F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6EA6-9F70-4A46-B7E7-7CA7363522DF}" type="datetimeFigureOut">
              <a:rPr lang="es-MX" smtClean="0"/>
              <a:t>21/03/2019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C239BEE-3343-FF43-8713-988CE6CAE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5D501D2-94DC-FC4E-BDB1-0B03EDE78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DF1D-B7BC-7A4B-8201-5512253D36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0310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6E353E0-367C-CA49-88CC-0EE85687A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5324672-E273-884C-B826-24A1040D4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4708E774-8C32-5142-A763-3BD73B3F4C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DF49A997-70C5-3348-BC77-9429309E93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B55C87F6-B078-AD4D-9374-A7E7AF7E4F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903134E9-B272-8845-B87A-FCC121D6E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6EA6-9F70-4A46-B7E7-7CA7363522DF}" type="datetimeFigureOut">
              <a:rPr lang="es-MX" smtClean="0"/>
              <a:t>21/03/2019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D573202-D27B-B442-8F85-9C86141B6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7D89390E-4A16-1B47-B733-025546A5B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DF1D-B7BC-7A4B-8201-5512253D36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5222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AB2072F-56A9-1140-9C4C-0AE1147EF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95897983-4CF2-6047-AD3A-BE7E29234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6EA6-9F70-4A46-B7E7-7CA7363522DF}" type="datetimeFigureOut">
              <a:rPr lang="es-MX" smtClean="0"/>
              <a:t>21/03/2019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025495E4-C0FD-5B44-98FD-1E703FC07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E102B84E-D784-7A4D-8E16-A2D2DE5C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DF1D-B7BC-7A4B-8201-5512253D36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712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D1E6B98F-E60C-DF4A-AE16-51B4D484A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6EA6-9F70-4A46-B7E7-7CA7363522DF}" type="datetimeFigureOut">
              <a:rPr lang="es-MX" smtClean="0"/>
              <a:t>21/03/2019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272CA69E-1446-9444-87F1-52A91B9CA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7F758BB-87BE-7646-9354-D013D90D5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DF1D-B7BC-7A4B-8201-5512253D36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5438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A4DEC19-1EE1-FD49-A183-56CC5F967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84978E4-AD5E-D447-9FB8-13772FCD5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D0D9E56-5231-894E-B6B1-1E6438AE5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4A19007-725C-CD49-A648-90234E9B5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6EA6-9F70-4A46-B7E7-7CA7363522DF}" type="datetimeFigureOut">
              <a:rPr lang="es-MX" smtClean="0"/>
              <a:t>21/03/2019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FFBAB60-1AF4-C748-85D9-F615B1F61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828A96A-F6BE-CB4B-836B-F635578D0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DF1D-B7BC-7A4B-8201-5512253D36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9806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992DF2E-B0AF-484F-8396-F0B41CE4C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91030EC3-8F74-6E45-935C-50949039CB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2C219EB-EAE2-E34C-BDA9-82566F4ADC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339D6F3-F0B5-F440-9209-78F4EA4C2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6EA6-9F70-4A46-B7E7-7CA7363522DF}" type="datetimeFigureOut">
              <a:rPr lang="es-MX" smtClean="0"/>
              <a:t>21/03/2019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BCA6A68-0B70-8745-BB61-8F9537BF9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558B227-8B3B-DB40-B48E-02F35E1BC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DF1D-B7BC-7A4B-8201-5512253D36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03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7E12A1C8-2687-964D-A89C-2D9C07F3F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E191A2C-A268-054E-8AE1-63EE3BAD4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DA9CE09-0F3C-3A46-A261-8546C1EB14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E6EA6-9F70-4A46-B7E7-7CA7363522DF}" type="datetimeFigureOut">
              <a:rPr lang="es-MX" smtClean="0"/>
              <a:t>21/03/2019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2B7A9D0-994A-D24E-A895-989FE7AC46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F9D6E63-AF06-F642-85DC-920EEDACFC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2DF1D-B7BC-7A4B-8201-5512253D36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79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73F3CE5-90C7-5442-A9C6-76D546748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4400" y="2277245"/>
            <a:ext cx="6772836" cy="2590591"/>
          </a:xfrm>
        </p:spPr>
        <p:txBody>
          <a:bodyPr anchor="ctr">
            <a:normAutofit/>
          </a:bodyPr>
          <a:lstStyle/>
          <a:p>
            <a:pPr algn="l"/>
            <a:r>
              <a:rPr lang="en-US" sz="4400" dirty="0" err="1">
                <a:solidFill>
                  <a:schemeClr val="bg1"/>
                </a:solidFill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Protección</a:t>
            </a:r>
            <a:r>
              <a:rPr lang="en-US" sz="4400" dirty="0">
                <a:solidFill>
                  <a:schemeClr val="bg1"/>
                </a:solidFill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 de</a:t>
            </a:r>
            <a:br>
              <a:rPr lang="en-US" sz="4400" dirty="0">
                <a:solidFill>
                  <a:schemeClr val="bg1"/>
                </a:solidFill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en-US" sz="4400" dirty="0" err="1">
                <a:solidFill>
                  <a:schemeClr val="bg1"/>
                </a:solidFill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Datos</a:t>
            </a:r>
            <a:r>
              <a:rPr lang="en-US" sz="4400" dirty="0">
                <a:solidFill>
                  <a:schemeClr val="bg1"/>
                </a:solidFill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Personales</a:t>
            </a:r>
            <a:r>
              <a:rPr lang="en-US" sz="4400" dirty="0">
                <a:solidFill>
                  <a:schemeClr val="bg1"/>
                </a:solidFill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/>
            </a:r>
            <a:br>
              <a:rPr lang="en-US" sz="4400" dirty="0">
                <a:solidFill>
                  <a:schemeClr val="bg1"/>
                </a:solidFill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en-US" sz="4400" dirty="0">
                <a:solidFill>
                  <a:schemeClr val="bg1"/>
                </a:solidFill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de </a:t>
            </a:r>
            <a:r>
              <a:rPr lang="en-US" sz="4400" dirty="0" err="1">
                <a:solidFill>
                  <a:schemeClr val="bg1"/>
                </a:solidFill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Grupos</a:t>
            </a:r>
            <a:r>
              <a:rPr lang="en-US" sz="4400" dirty="0">
                <a:solidFill>
                  <a:schemeClr val="bg1"/>
                </a:solidFill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Montserra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Vulnerables</a:t>
            </a:r>
            <a:endParaRPr lang="es-MX" sz="4400" dirty="0">
              <a:solidFill>
                <a:schemeClr val="bg1"/>
              </a:solidFill>
              <a:latin typeface="Montserrat" pitchFamily="2" charset="77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31D9054-0D56-6C4E-90BF-CBBA394B17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758" y="2821157"/>
            <a:ext cx="2943434" cy="1502766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B3B58408-B351-824D-AE18-F001D7351F08}"/>
              </a:ext>
            </a:extLst>
          </p:cNvPr>
          <p:cNvCxnSpPr>
            <a:cxnSpLocks/>
          </p:cNvCxnSpPr>
          <p:nvPr/>
        </p:nvCxnSpPr>
        <p:spPr>
          <a:xfrm>
            <a:off x="4235823" y="2702859"/>
            <a:ext cx="0" cy="162106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57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9A77E33-0757-A44B-8BFC-42BAB6C1AA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2865" y="2091420"/>
            <a:ext cx="6528008" cy="419548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021DB0B-0AD4-E241-90CD-9FBB52A84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239" y="416630"/>
            <a:ext cx="9657522" cy="1621051"/>
          </a:xfrm>
        </p:spPr>
        <p:txBody>
          <a:bodyPr>
            <a:normAutofit/>
          </a:bodyPr>
          <a:lstStyle/>
          <a:p>
            <a:pPr algn="ctr"/>
            <a:r>
              <a:rPr lang="es-MX" b="1">
                <a:solidFill>
                  <a:schemeClr val="bg1"/>
                </a:solidFill>
              </a:rPr>
              <a:t>Principios Generales de Protección de Datos Personales</a:t>
            </a:r>
            <a:endParaRPr lang="es-MX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1D9401A8-584E-1E4D-9DF1-96C7A741B30B}"/>
              </a:ext>
            </a:extLst>
          </p:cNvPr>
          <p:cNvSpPr txBox="1"/>
          <p:nvPr/>
        </p:nvSpPr>
        <p:spPr>
          <a:xfrm>
            <a:off x="2479230" y="2037681"/>
            <a:ext cx="1091966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MX" sz="2000" b="1">
                <a:solidFill>
                  <a:schemeClr val="bg1"/>
                </a:solidFill>
                <a:latin typeface="Montserrat" pitchFamily="2" charset="77"/>
              </a:rPr>
              <a:t>Licitud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88EF1738-7C5E-D848-BC0A-61FB62D11694}"/>
              </a:ext>
            </a:extLst>
          </p:cNvPr>
          <p:cNvSpPr/>
          <p:nvPr/>
        </p:nvSpPr>
        <p:spPr>
          <a:xfrm>
            <a:off x="4906419" y="5985953"/>
            <a:ext cx="1417376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MX" sz="2000" b="1">
                <a:solidFill>
                  <a:schemeClr val="bg1"/>
                </a:solidFill>
                <a:latin typeface="Montserrat" pitchFamily="2" charset="77"/>
              </a:rPr>
              <a:t>Finalidad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891618B5-2714-334C-AA1F-E3E3DD647C71}"/>
              </a:ext>
            </a:extLst>
          </p:cNvPr>
          <p:cNvSpPr txBox="1"/>
          <p:nvPr/>
        </p:nvSpPr>
        <p:spPr>
          <a:xfrm>
            <a:off x="3838498" y="3347793"/>
            <a:ext cx="1162498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MX" sz="2000" b="1">
                <a:solidFill>
                  <a:schemeClr val="bg1"/>
                </a:solidFill>
                <a:latin typeface="Montserrat" pitchFamily="2" charset="77"/>
              </a:rPr>
              <a:t>Lealtad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72854054-FC43-C948-BA11-1899F75792D2}"/>
              </a:ext>
            </a:extLst>
          </p:cNvPr>
          <p:cNvSpPr txBox="1"/>
          <p:nvPr/>
        </p:nvSpPr>
        <p:spPr>
          <a:xfrm>
            <a:off x="891296" y="5291880"/>
            <a:ext cx="2300630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MX" sz="2000" b="1">
                <a:solidFill>
                  <a:schemeClr val="bg1"/>
                </a:solidFill>
                <a:latin typeface="Montserrat" pitchFamily="2" charset="77"/>
              </a:rPr>
              <a:t>Consentimiento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335044B8-D48E-224B-91F0-D66385825756}"/>
              </a:ext>
            </a:extLst>
          </p:cNvPr>
          <p:cNvSpPr txBox="1"/>
          <p:nvPr/>
        </p:nvSpPr>
        <p:spPr>
          <a:xfrm>
            <a:off x="7247931" y="4656275"/>
            <a:ext cx="1186543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MX" sz="2000" b="1">
                <a:solidFill>
                  <a:schemeClr val="bg1"/>
                </a:solidFill>
                <a:latin typeface="Montserrat" pitchFamily="2" charset="77"/>
              </a:rPr>
              <a:t>Calidad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C7E43A20-3084-CE44-B549-FBD2A849E5FB}"/>
              </a:ext>
            </a:extLst>
          </p:cNvPr>
          <p:cNvSpPr txBox="1"/>
          <p:nvPr/>
        </p:nvSpPr>
        <p:spPr>
          <a:xfrm>
            <a:off x="8659556" y="6070748"/>
            <a:ext cx="2468946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MX" sz="2000" b="1">
                <a:solidFill>
                  <a:schemeClr val="bg1"/>
                </a:solidFill>
                <a:latin typeface="Montserrat" pitchFamily="2" charset="77"/>
              </a:rPr>
              <a:t>Proporcionalidad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B771A8EE-3B90-0749-B01D-A686AD119003}"/>
              </a:ext>
            </a:extLst>
          </p:cNvPr>
          <p:cNvSpPr txBox="1"/>
          <p:nvPr/>
        </p:nvSpPr>
        <p:spPr>
          <a:xfrm>
            <a:off x="7527815" y="1938243"/>
            <a:ext cx="1794081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MX" sz="2000" b="1">
                <a:solidFill>
                  <a:schemeClr val="bg1"/>
                </a:solidFill>
                <a:latin typeface="Montserrat" pitchFamily="2" charset="77"/>
              </a:rPr>
              <a:t>Información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8A4C145D-3629-B845-BB29-8878C17891EC}"/>
              </a:ext>
            </a:extLst>
          </p:cNvPr>
          <p:cNvSpPr txBox="1"/>
          <p:nvPr/>
        </p:nvSpPr>
        <p:spPr>
          <a:xfrm>
            <a:off x="9174513" y="3064615"/>
            <a:ext cx="2383986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MX" sz="2000" b="1">
                <a:solidFill>
                  <a:schemeClr val="bg1"/>
                </a:solidFill>
                <a:latin typeface="Montserrat" pitchFamily="2" charset="77"/>
              </a:rPr>
              <a:t>Responsabilidad</a:t>
            </a:r>
          </a:p>
        </p:txBody>
      </p:sp>
    </p:spTree>
    <p:extLst>
      <p:ext uri="{BB962C8B-B14F-4D97-AF65-F5344CB8AC3E}">
        <p14:creationId xmlns:p14="http://schemas.microsoft.com/office/powerpoint/2010/main" val="340006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ED1BB08-CAA2-1D4F-92B0-E8E7671CF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381" y="2590799"/>
            <a:ext cx="8305238" cy="1676402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b="1">
                <a:solidFill>
                  <a:schemeClr val="bg1"/>
                </a:solidFill>
              </a:rPr>
              <a:t>II. </a:t>
            </a:r>
            <a:r>
              <a:rPr lang="en-US" sz="4000" b="1" err="1">
                <a:solidFill>
                  <a:schemeClr val="bg1"/>
                </a:solidFill>
              </a:rPr>
              <a:t>Consideraciones</a:t>
            </a:r>
            <a:r>
              <a:rPr lang="en-US" sz="4000" b="1">
                <a:solidFill>
                  <a:schemeClr val="bg1"/>
                </a:solidFill>
              </a:rPr>
              <a:t> </a:t>
            </a:r>
            <a:r>
              <a:rPr lang="en-US" sz="4000" b="1" err="1">
                <a:solidFill>
                  <a:schemeClr val="bg1"/>
                </a:solidFill>
              </a:rPr>
              <a:t>sobre</a:t>
            </a:r>
            <a:r>
              <a:rPr lang="en-US" sz="4000" b="1">
                <a:solidFill>
                  <a:schemeClr val="bg1"/>
                </a:solidFill>
              </a:rPr>
              <a:t> </a:t>
            </a:r>
            <a:r>
              <a:rPr lang="en-US" sz="4000" b="1" err="1">
                <a:solidFill>
                  <a:schemeClr val="bg1"/>
                </a:solidFill>
              </a:rPr>
              <a:t>grupos</a:t>
            </a:r>
            <a:r>
              <a:rPr lang="en-US" sz="4000" b="1">
                <a:solidFill>
                  <a:schemeClr val="bg1"/>
                </a:solidFill>
              </a:rPr>
              <a:t> </a:t>
            </a:r>
            <a:r>
              <a:rPr lang="en-US" sz="4000" b="1" err="1">
                <a:solidFill>
                  <a:schemeClr val="bg1"/>
                </a:solidFill>
              </a:rPr>
              <a:t>vulnerables</a:t>
            </a:r>
            <a:r>
              <a:rPr lang="en-US" sz="4000" b="1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806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9F43E0A-BB95-F046-94E4-52C3047821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8076" y="2696734"/>
            <a:ext cx="6693924" cy="446442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021DB0B-0AD4-E241-90CD-9FBB52A84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274" y="754114"/>
            <a:ext cx="5927621" cy="1079336"/>
          </a:xfrm>
        </p:spPr>
        <p:txBody>
          <a:bodyPr>
            <a:normAutofit fontScale="90000"/>
          </a:bodyPr>
          <a:lstStyle/>
          <a:p>
            <a:r>
              <a:rPr lang="es-MX" sz="4900" b="1">
                <a:solidFill>
                  <a:schemeClr val="accent1">
                    <a:lumMod val="75000"/>
                  </a:schemeClr>
                </a:solidFill>
              </a:rPr>
              <a:t>Grupos vulnerables</a:t>
            </a:r>
            <a:endParaRPr lang="es-MX" b="1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7274" y="1833450"/>
            <a:ext cx="8538192" cy="1753461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s-ES">
                <a:solidFill>
                  <a:schemeClr val="bg1">
                    <a:lumMod val="65000"/>
                  </a:schemeClr>
                </a:solidFill>
              </a:rPr>
              <a:t>Son grupos de personas que padecen una serie de </a:t>
            </a:r>
            <a:r>
              <a:rPr lang="es-ES" b="1">
                <a:solidFill>
                  <a:srgbClr val="EE4EA9"/>
                </a:solidFill>
              </a:rPr>
              <a:t>desventajas</a:t>
            </a:r>
            <a:r>
              <a:rPr lang="es-ES">
                <a:solidFill>
                  <a:schemeClr val="bg1">
                    <a:lumMod val="65000"/>
                  </a:schemeClr>
                </a:solidFill>
              </a:rPr>
              <a:t> derivadas de un conjunto de factores sociales y de características jurídicas, personales y culturales.</a:t>
            </a:r>
          </a:p>
        </p:txBody>
      </p:sp>
    </p:spTree>
    <p:extLst>
      <p:ext uri="{BB962C8B-B14F-4D97-AF65-F5344CB8AC3E}">
        <p14:creationId xmlns:p14="http://schemas.microsoft.com/office/powerpoint/2010/main" val="177620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2605259-865D-484D-8F08-242E98DCDA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004" y="899161"/>
            <a:ext cx="4283796" cy="11162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021DB0B-0AD4-E241-90CD-9FBB52A84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540" y="848318"/>
            <a:ext cx="5955958" cy="1325563"/>
          </a:xfrm>
        </p:spPr>
        <p:txBody>
          <a:bodyPr>
            <a:normAutofit fontScale="90000"/>
          </a:bodyPr>
          <a:lstStyle/>
          <a:p>
            <a:r>
              <a:rPr lang="es-MX" sz="4900" b="1">
                <a:solidFill>
                  <a:schemeClr val="accent1">
                    <a:lumMod val="75000"/>
                  </a:schemeClr>
                </a:solidFill>
              </a:rPr>
              <a:t>Clasificación grupos vulnerables</a:t>
            </a:r>
            <a:endParaRPr lang="es-MX" b="1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903838"/>
            <a:ext cx="10515600" cy="2965622"/>
          </a:xfrm>
        </p:spPr>
        <p:txBody>
          <a:bodyPr numCol="2">
            <a:normAutofit/>
          </a:bodyPr>
          <a:lstStyle/>
          <a:p>
            <a:pPr lvl="0"/>
            <a:r>
              <a:rPr lang="es-MX" dirty="0">
                <a:solidFill>
                  <a:schemeClr val="bg1">
                    <a:lumMod val="65000"/>
                  </a:schemeClr>
                </a:solidFill>
              </a:rPr>
              <a:t>Niños y niñas</a:t>
            </a:r>
          </a:p>
          <a:p>
            <a:pPr lvl="0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Personas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discapacitadas</a:t>
            </a:r>
            <a:endParaRPr lang="es-MX" dirty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es-MX" dirty="0">
                <a:solidFill>
                  <a:schemeClr val="bg1">
                    <a:lumMod val="65000"/>
                  </a:schemeClr>
                </a:solidFill>
              </a:rPr>
              <a:t>Mujeres</a:t>
            </a:r>
          </a:p>
          <a:p>
            <a:pPr lvl="0"/>
            <a:r>
              <a:rPr lang="es-MX" dirty="0">
                <a:solidFill>
                  <a:schemeClr val="bg1">
                    <a:lumMod val="65000"/>
                  </a:schemeClr>
                </a:solidFill>
              </a:rPr>
              <a:t>Personas detenidas</a:t>
            </a:r>
          </a:p>
          <a:p>
            <a:pPr lvl="0"/>
            <a:r>
              <a:rPr lang="es-MX" dirty="0">
                <a:solidFill>
                  <a:schemeClr val="bg1">
                    <a:lumMod val="65000"/>
                  </a:schemeClr>
                </a:solidFill>
              </a:rPr>
              <a:t>Personas con VIH</a:t>
            </a:r>
          </a:p>
          <a:p>
            <a:pPr lvl="0"/>
            <a:r>
              <a:rPr lang="es-MX" dirty="0">
                <a:solidFill>
                  <a:schemeClr val="bg1">
                    <a:lumMod val="65000"/>
                  </a:schemeClr>
                </a:solidFill>
              </a:rPr>
              <a:t>Personas con enfermedades mentales</a:t>
            </a:r>
          </a:p>
          <a:p>
            <a:pPr lvl="0"/>
            <a:r>
              <a:rPr lang="es-MX" dirty="0">
                <a:solidFill>
                  <a:schemeClr val="bg1">
                    <a:lumMod val="65000"/>
                  </a:schemeClr>
                </a:solidFill>
              </a:rPr>
              <a:t>Indígenas</a:t>
            </a:r>
          </a:p>
          <a:p>
            <a:pPr lvl="0"/>
            <a:r>
              <a:rPr lang="es-MX" dirty="0">
                <a:solidFill>
                  <a:schemeClr val="bg1">
                    <a:lumMod val="65000"/>
                  </a:schemeClr>
                </a:solidFill>
              </a:rPr>
              <a:t>Personas de la tercera edad</a:t>
            </a:r>
          </a:p>
          <a:p>
            <a:pPr lvl="0"/>
            <a:r>
              <a:rPr lang="es-MX" dirty="0">
                <a:solidFill>
                  <a:schemeClr val="bg1">
                    <a:lumMod val="65000"/>
                  </a:schemeClr>
                </a:solidFill>
              </a:rPr>
              <a:t>Emigrantes</a:t>
            </a:r>
          </a:p>
        </p:txBody>
      </p:sp>
    </p:spTree>
    <p:extLst>
      <p:ext uri="{BB962C8B-B14F-4D97-AF65-F5344CB8AC3E}">
        <p14:creationId xmlns:p14="http://schemas.microsoft.com/office/powerpoint/2010/main" val="352167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79023" y="981635"/>
            <a:ext cx="4935071" cy="5351929"/>
          </a:xfrm>
          <a:noFill/>
          <a:ln>
            <a:noFill/>
          </a:ln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s-ES" sz="2000" b="1" i="1">
                <a:solidFill>
                  <a:schemeClr val="bg1"/>
                </a:solidFill>
              </a:rPr>
              <a:t>La edad</a:t>
            </a:r>
            <a:r>
              <a:rPr lang="es-ES" sz="2000" i="1">
                <a:solidFill>
                  <a:schemeClr val="bg1"/>
                </a:solidFill>
              </a:rPr>
              <a:t>, </a:t>
            </a:r>
            <a:r>
              <a:rPr lang="es-ES" sz="2000" b="1" i="1">
                <a:solidFill>
                  <a:schemeClr val="bg1"/>
                </a:solidFill>
              </a:rPr>
              <a:t>el sexo</a:t>
            </a:r>
            <a:r>
              <a:rPr lang="es-ES" sz="2000" i="1">
                <a:solidFill>
                  <a:schemeClr val="bg1"/>
                </a:solidFill>
              </a:rPr>
              <a:t>, </a:t>
            </a:r>
            <a:r>
              <a:rPr lang="es-ES" sz="2000" b="1" i="1">
                <a:solidFill>
                  <a:schemeClr val="bg1"/>
                </a:solidFill>
              </a:rPr>
              <a:t>las condiciones de salud</a:t>
            </a:r>
            <a:r>
              <a:rPr lang="es-ES" sz="2000" i="1">
                <a:solidFill>
                  <a:schemeClr val="bg1"/>
                </a:solidFill>
              </a:rPr>
              <a:t>, </a:t>
            </a:r>
            <a:r>
              <a:rPr lang="es-ES" sz="2000" b="1" i="1">
                <a:solidFill>
                  <a:schemeClr val="bg1"/>
                </a:solidFill>
              </a:rPr>
              <a:t>el estado civil</a:t>
            </a:r>
            <a:r>
              <a:rPr lang="es-ES" sz="2000" i="1">
                <a:solidFill>
                  <a:schemeClr val="bg1"/>
                </a:solidFill>
              </a:rPr>
              <a:t> </a:t>
            </a:r>
            <a:r>
              <a:rPr lang="es-ES" sz="2000">
                <a:solidFill>
                  <a:schemeClr val="bg1"/>
                </a:solidFill>
              </a:rPr>
              <a:t>y </a:t>
            </a:r>
            <a:r>
              <a:rPr lang="es-ES" sz="2000" b="1" i="1">
                <a:solidFill>
                  <a:schemeClr val="bg1"/>
                </a:solidFill>
              </a:rPr>
              <a:t>el origen étnico</a:t>
            </a:r>
            <a:r>
              <a:rPr lang="es-ES" sz="2000">
                <a:solidFill>
                  <a:schemeClr val="bg1"/>
                </a:solidFill>
              </a:rPr>
              <a:t>, son las principales condiciones directamente asociadas a la vulnerabilidad de las personas.  </a:t>
            </a:r>
          </a:p>
          <a:p>
            <a:pPr marL="0" indent="0">
              <a:buNone/>
            </a:pPr>
            <a:endParaRPr lang="es-ES" sz="20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sz="2000">
                <a:solidFill>
                  <a:schemeClr val="bg1"/>
                </a:solidFill>
              </a:rPr>
              <a:t>Protejamos la </a:t>
            </a:r>
            <a:r>
              <a:rPr lang="es-ES" sz="2000" b="1" i="1">
                <a:solidFill>
                  <a:schemeClr val="bg1"/>
                </a:solidFill>
              </a:rPr>
              <a:t>información personal</a:t>
            </a:r>
            <a:r>
              <a:rPr lang="es-ES" sz="2000" b="1">
                <a:solidFill>
                  <a:schemeClr val="bg1"/>
                </a:solidFill>
              </a:rPr>
              <a:t> </a:t>
            </a:r>
            <a:r>
              <a:rPr lang="es-ES" sz="2000">
                <a:solidFill>
                  <a:schemeClr val="bg1"/>
                </a:solidFill>
              </a:rPr>
              <a:t>de los grupos vulnerables, ya que son susceptibles de </a:t>
            </a:r>
            <a:r>
              <a:rPr lang="es-ES" sz="2000" b="1">
                <a:solidFill>
                  <a:schemeClr val="bg1"/>
                </a:solidFill>
              </a:rPr>
              <a:t>discriminación</a:t>
            </a:r>
            <a:r>
              <a:rPr lang="es-ES" sz="2000">
                <a:solidFill>
                  <a:schemeClr val="bg1"/>
                </a:solidFill>
              </a:rPr>
              <a:t>. Evitemos poner en riesgo su integridad, así como su vida.</a:t>
            </a:r>
          </a:p>
          <a:p>
            <a:pPr marL="0" indent="0">
              <a:buNone/>
            </a:pPr>
            <a:endParaRPr lang="es-ES" sz="20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sz="2000">
                <a:solidFill>
                  <a:schemeClr val="bg1"/>
                </a:solidFill>
              </a:rPr>
              <a:t> ¡Hagamos un </a:t>
            </a:r>
            <a:r>
              <a:rPr lang="es-ES" sz="2000" b="1">
                <a:solidFill>
                  <a:schemeClr val="bg1"/>
                </a:solidFill>
              </a:rPr>
              <a:t>correcto tratamiento de datos personales</a:t>
            </a:r>
            <a:r>
              <a:rPr lang="es-ES" sz="2000">
                <a:solidFill>
                  <a:schemeClr val="bg1"/>
                </a:solidFill>
              </a:rPr>
              <a:t>!</a:t>
            </a:r>
            <a:endParaRPr lang="es-MX" sz="200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E100AD8-5E60-6548-9E07-4DE2D72196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534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8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44926" y="2230983"/>
            <a:ext cx="8902148" cy="2396035"/>
          </a:xfrm>
          <a:noFill/>
          <a:ln>
            <a:noFill/>
          </a:ln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3600" b="1">
                <a:solidFill>
                  <a:schemeClr val="bg1"/>
                </a:solidFill>
              </a:rPr>
              <a:t>III.  </a:t>
            </a:r>
            <a:r>
              <a:rPr lang="en-US" sz="4000" b="1" err="1">
                <a:solidFill>
                  <a:schemeClr val="bg1"/>
                </a:solidFill>
              </a:rPr>
              <a:t>Atribuciones</a:t>
            </a:r>
            <a:r>
              <a:rPr lang="en-US" sz="4000" b="1">
                <a:solidFill>
                  <a:schemeClr val="bg1"/>
                </a:solidFill>
              </a:rPr>
              <a:t> del IACIP </a:t>
            </a:r>
            <a:r>
              <a:rPr lang="en-US" sz="4000" b="1" err="1">
                <a:solidFill>
                  <a:schemeClr val="bg1"/>
                </a:solidFill>
              </a:rPr>
              <a:t>en</a:t>
            </a:r>
          </a:p>
          <a:p>
            <a:pPr marL="0" indent="0" algn="ctr">
              <a:buNone/>
            </a:pPr>
            <a:r>
              <a:rPr lang="en-US" sz="4000" b="1">
                <a:solidFill>
                  <a:schemeClr val="bg1"/>
                </a:solidFill>
              </a:rPr>
              <a:t>la </a:t>
            </a:r>
            <a:r>
              <a:rPr lang="en-US" sz="4000" b="1" err="1">
                <a:solidFill>
                  <a:schemeClr val="bg1"/>
                </a:solidFill>
              </a:rPr>
              <a:t>materia</a:t>
            </a:r>
            <a:r>
              <a:rPr lang="en-US" sz="4000" b="1">
                <a:solidFill>
                  <a:schemeClr val="bg1"/>
                </a:solidFill>
              </a:rPr>
              <a:t> de </a:t>
            </a:r>
            <a:r>
              <a:rPr lang="en-US" sz="4000" b="1" err="1">
                <a:solidFill>
                  <a:schemeClr val="bg1"/>
                </a:solidFill>
              </a:rPr>
              <a:t>Protección</a:t>
            </a:r>
            <a:r>
              <a:rPr lang="en-US" sz="4000" b="1">
                <a:solidFill>
                  <a:schemeClr val="bg1"/>
                </a:solidFill>
              </a:rPr>
              <a:t> de </a:t>
            </a:r>
            <a:r>
              <a:rPr lang="en-US" sz="4000" b="1" err="1">
                <a:solidFill>
                  <a:schemeClr val="bg1"/>
                </a:solidFill>
              </a:rPr>
              <a:t>Datos</a:t>
            </a:r>
            <a:r>
              <a:rPr lang="en-US" sz="4000" b="1">
                <a:solidFill>
                  <a:schemeClr val="bg1"/>
                </a:solidFill>
              </a:rPr>
              <a:t> </a:t>
            </a:r>
            <a:r>
              <a:rPr lang="en-US" sz="4000" b="1" err="1">
                <a:solidFill>
                  <a:schemeClr val="bg1"/>
                </a:solidFill>
              </a:rPr>
              <a:t>Personales</a:t>
            </a:r>
            <a:r>
              <a:rPr lang="en-US" sz="4000" b="1">
                <a:solidFill>
                  <a:schemeClr val="bg1"/>
                </a:solidFill>
              </a:rPr>
              <a:t>.</a:t>
            </a:r>
            <a:endParaRPr lang="es-MX" sz="4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48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86071" y="1853255"/>
            <a:ext cx="6468067" cy="571391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 err="1">
                <a:solidFill>
                  <a:schemeClr val="bg1">
                    <a:lumMod val="65000"/>
                  </a:schemeClr>
                </a:solidFill>
              </a:rPr>
              <a:t>Conocer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bg1">
                    <a:lumMod val="65000"/>
                  </a:schemeClr>
                </a:solidFill>
              </a:rPr>
              <a:t>sustanciar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 y resolver </a:t>
            </a:r>
            <a:r>
              <a:rPr lang="en-US" sz="1800" dirty="0" err="1">
                <a:solidFill>
                  <a:schemeClr val="bg1">
                    <a:lumMod val="65000"/>
                  </a:schemeClr>
                </a:solidFill>
              </a:rPr>
              <a:t>los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</a:rPr>
              <a:t>recursos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 de revision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lumMod val="65000"/>
                  </a:schemeClr>
                </a:solidFill>
              </a:rPr>
              <a:t>interpuestos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lumMod val="65000"/>
                  </a:schemeClr>
                </a:solidFill>
              </a:rPr>
              <a:t>por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lumMod val="65000"/>
                  </a:schemeClr>
                </a:solidFill>
              </a:rPr>
              <a:t>los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lumMod val="65000"/>
                  </a:schemeClr>
                </a:solidFill>
              </a:rPr>
              <a:t>titulares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EEB13B80-F6C7-2349-90A2-28BDCD168CB7}"/>
              </a:ext>
            </a:extLst>
          </p:cNvPr>
          <p:cNvSpPr/>
          <p:nvPr/>
        </p:nvSpPr>
        <p:spPr>
          <a:xfrm>
            <a:off x="4286070" y="2704059"/>
            <a:ext cx="6468067" cy="6463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Imponer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rPr>
              <a:t>medidas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rPr>
              <a:t> de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rPr>
              <a:t>apremio</a:t>
            </a:r>
            <a:r>
              <a:rPr lang="en-US" b="1" i="1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para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asegurar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 el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cumplimiento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 de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sus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determinaciones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5806A57C-C6E3-564B-90E6-E33BE2C64163}"/>
              </a:ext>
            </a:extLst>
          </p:cNvPr>
          <p:cNvSpPr/>
          <p:nvPr/>
        </p:nvSpPr>
        <p:spPr>
          <a:xfrm>
            <a:off x="4296009" y="3629803"/>
            <a:ext cx="7201226" cy="9233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err="1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Garantizar</a:t>
            </a:r>
            <a:r>
              <a:rPr lang="en-US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, </a:t>
            </a:r>
            <a:r>
              <a:rPr lang="en-US" b="1" err="1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rPr>
              <a:t>condiciones</a:t>
            </a:r>
            <a:r>
              <a:rPr lang="en-US" b="1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rPr>
              <a:t> de </a:t>
            </a:r>
            <a:r>
              <a:rPr lang="en-US" b="1" err="1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rPr>
              <a:t>accesibilidad</a:t>
            </a:r>
            <a:r>
              <a:rPr lang="en-US" b="1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 </a:t>
            </a:r>
            <a:r>
              <a:rPr lang="en-US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para que </a:t>
            </a:r>
            <a:r>
              <a:rPr lang="en-US" err="1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los</a:t>
            </a:r>
            <a:r>
              <a:rPr lang="en-US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 </a:t>
            </a:r>
            <a:r>
              <a:rPr lang="en-US" err="1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titulares</a:t>
            </a:r>
            <a:r>
              <a:rPr lang="en-US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 que </a:t>
            </a:r>
            <a:r>
              <a:rPr lang="en-US" err="1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pertenecen</a:t>
            </a:r>
            <a:r>
              <a:rPr lang="en-US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 a </a:t>
            </a:r>
            <a:r>
              <a:rPr lang="en-US" err="1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grupos</a:t>
            </a:r>
            <a:r>
              <a:rPr lang="en-US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 </a:t>
            </a:r>
            <a:r>
              <a:rPr lang="en-US" err="1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vulnerables</a:t>
            </a:r>
            <a:r>
              <a:rPr lang="en-US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 </a:t>
            </a:r>
            <a:r>
              <a:rPr lang="en-US" err="1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puedan</a:t>
            </a:r>
            <a:r>
              <a:rPr lang="en-US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 </a:t>
            </a:r>
            <a:r>
              <a:rPr lang="en-US" err="1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ejercer</a:t>
            </a:r>
            <a:r>
              <a:rPr lang="en-US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 </a:t>
            </a:r>
            <a:r>
              <a:rPr lang="en-US" err="1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su</a:t>
            </a:r>
            <a:r>
              <a:rPr lang="en-US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 derecho de </a:t>
            </a:r>
            <a:r>
              <a:rPr lang="en-US" err="1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protección</a:t>
            </a:r>
            <a:r>
              <a:rPr lang="en-US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 de </a:t>
            </a:r>
            <a:r>
              <a:rPr lang="en-US" err="1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datos</a:t>
            </a:r>
            <a:r>
              <a:rPr lang="en-US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 </a:t>
            </a:r>
            <a:r>
              <a:rPr lang="en-US" err="1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personales</a:t>
            </a:r>
            <a:r>
              <a:rPr lang="en-US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2C8257D2-C7EE-974C-BF98-F20FE9E5C731}"/>
              </a:ext>
            </a:extLst>
          </p:cNvPr>
          <p:cNvSpPr/>
          <p:nvPr/>
        </p:nvSpPr>
        <p:spPr>
          <a:xfrm>
            <a:off x="4015170" y="1948721"/>
            <a:ext cx="174582" cy="16246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FDB6D57E-3A29-7E48-AAB3-67A11A6ED5B1}"/>
              </a:ext>
            </a:extLst>
          </p:cNvPr>
          <p:cNvSpPr/>
          <p:nvPr/>
        </p:nvSpPr>
        <p:spPr>
          <a:xfrm>
            <a:off x="4296009" y="4832546"/>
            <a:ext cx="7421374" cy="9233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err="1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Hacer</a:t>
            </a:r>
            <a:r>
              <a:rPr lang="en-US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 del </a:t>
            </a:r>
            <a:r>
              <a:rPr lang="en-US" err="1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conocimiento</a:t>
            </a:r>
            <a:r>
              <a:rPr lang="en-US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 de las </a:t>
            </a:r>
            <a:r>
              <a:rPr lang="en-US" err="1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autoridades</a:t>
            </a:r>
            <a:r>
              <a:rPr lang="en-US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, </a:t>
            </a:r>
            <a:r>
              <a:rPr lang="en-US" b="1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rPr>
              <a:t>la probable </a:t>
            </a:r>
            <a:r>
              <a:rPr lang="en-US" b="1" err="1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rPr>
              <a:t>responsabilid</a:t>
            </a:r>
            <a:r>
              <a:rPr lang="en-US" b="1" err="1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ad</a:t>
            </a:r>
            <a:r>
              <a:rPr lang="en-US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 </a:t>
            </a:r>
            <a:r>
              <a:rPr lang="en-US" err="1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derivada</a:t>
            </a:r>
            <a:r>
              <a:rPr lang="en-US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 del </a:t>
            </a:r>
            <a:r>
              <a:rPr lang="en-US" err="1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incumplimiento</a:t>
            </a:r>
            <a:r>
              <a:rPr lang="en-US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 de las </a:t>
            </a:r>
            <a:r>
              <a:rPr lang="en-US" err="1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obligaciones</a:t>
            </a:r>
            <a:r>
              <a:rPr lang="en-US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 </a:t>
            </a:r>
            <a:r>
              <a:rPr lang="en-US" err="1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previstas</a:t>
            </a:r>
            <a:r>
              <a:rPr lang="en-US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 </a:t>
            </a:r>
            <a:r>
              <a:rPr lang="en-US" err="1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en</a:t>
            </a:r>
            <a:r>
              <a:rPr lang="en-US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 Ley.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xmlns="" id="{970D0D8B-47C7-C84D-B479-00EC76847353}"/>
              </a:ext>
            </a:extLst>
          </p:cNvPr>
          <p:cNvSpPr txBox="1">
            <a:spLocks/>
          </p:cNvSpPr>
          <p:nvPr/>
        </p:nvSpPr>
        <p:spPr>
          <a:xfrm>
            <a:off x="4286070" y="505493"/>
            <a:ext cx="6565706" cy="1208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s-MX" sz="3600" b="1">
                <a:solidFill>
                  <a:schemeClr val="accent5">
                    <a:lumMod val="75000"/>
                  </a:schemeClr>
                </a:solidFill>
              </a:rPr>
              <a:t>Atribuciones del Instituto</a:t>
            </a:r>
            <a:endParaRPr lang="es-MX" sz="3600" b="1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35451354-D4B5-F545-B362-19CD9B8C5CA5}"/>
              </a:ext>
            </a:extLst>
          </p:cNvPr>
          <p:cNvSpPr/>
          <p:nvPr/>
        </p:nvSpPr>
        <p:spPr>
          <a:xfrm>
            <a:off x="4015170" y="2816823"/>
            <a:ext cx="174582" cy="16246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16E8A0E0-6863-1D4E-A86A-06DF5791EB50}"/>
              </a:ext>
            </a:extLst>
          </p:cNvPr>
          <p:cNvSpPr/>
          <p:nvPr/>
        </p:nvSpPr>
        <p:spPr>
          <a:xfrm>
            <a:off x="4015170" y="3731223"/>
            <a:ext cx="174582" cy="16246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14181DA6-9591-D24A-ADD5-13368577793C}"/>
              </a:ext>
            </a:extLst>
          </p:cNvPr>
          <p:cNvSpPr/>
          <p:nvPr/>
        </p:nvSpPr>
        <p:spPr>
          <a:xfrm>
            <a:off x="4015170" y="4946564"/>
            <a:ext cx="174582" cy="16246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30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021DB0B-0AD4-E241-90CD-9FBB52A84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070" y="532387"/>
            <a:ext cx="6565706" cy="1208055"/>
          </a:xfrm>
        </p:spPr>
        <p:txBody>
          <a:bodyPr anchor="ctr">
            <a:noAutofit/>
          </a:bodyPr>
          <a:lstStyle/>
          <a:p>
            <a:r>
              <a:rPr lang="es-MX" sz="3600" b="1">
                <a:solidFill>
                  <a:schemeClr val="accent5">
                    <a:lumMod val="75000"/>
                  </a:schemeClr>
                </a:solidFill>
              </a:rPr>
              <a:t>Atribuciones del Instituto</a:t>
            </a:r>
            <a:endParaRPr lang="es-MX" sz="3600" b="1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86071" y="1920490"/>
            <a:ext cx="6468067" cy="571391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err="1">
                <a:solidFill>
                  <a:schemeClr val="bg1">
                    <a:lumMod val="65000"/>
                  </a:schemeClr>
                </a:solidFill>
              </a:rPr>
              <a:t>Aplicar</a:t>
            </a:r>
            <a:r>
              <a:rPr lang="en-US" sz="180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err="1">
                <a:solidFill>
                  <a:schemeClr val="bg1">
                    <a:lumMod val="65000"/>
                  </a:schemeClr>
                </a:solidFill>
              </a:rPr>
              <a:t>criterios</a:t>
            </a:r>
            <a:r>
              <a:rPr lang="en-US" sz="1800">
                <a:solidFill>
                  <a:schemeClr val="bg1">
                    <a:lumMod val="65000"/>
                  </a:schemeClr>
                </a:solidFill>
              </a:rPr>
              <a:t> para </a:t>
            </a:r>
            <a:r>
              <a:rPr lang="en-US" sz="1800" b="1" err="1">
                <a:solidFill>
                  <a:schemeClr val="accent5">
                    <a:lumMod val="75000"/>
                  </a:schemeClr>
                </a:solidFill>
              </a:rPr>
              <a:t>evaluar</a:t>
            </a:r>
            <a:r>
              <a:rPr lang="en-US" sz="1800" b="1">
                <a:solidFill>
                  <a:schemeClr val="accent5">
                    <a:lumMod val="75000"/>
                  </a:schemeClr>
                </a:solidFill>
              </a:rPr>
              <a:t> el </a:t>
            </a:r>
            <a:r>
              <a:rPr lang="en-US" sz="1800" b="1" err="1">
                <a:solidFill>
                  <a:schemeClr val="accent5">
                    <a:lumMod val="75000"/>
                  </a:schemeClr>
                </a:solidFill>
              </a:rPr>
              <a:t>desempeño</a:t>
            </a:r>
            <a:r>
              <a:rPr lang="en-US" sz="1800">
                <a:solidFill>
                  <a:schemeClr val="bg1">
                    <a:lumMod val="65000"/>
                  </a:schemeClr>
                </a:solidFill>
              </a:rPr>
              <a:t> de </a:t>
            </a:r>
            <a:r>
              <a:rPr lang="en-US" sz="1800" err="1">
                <a:solidFill>
                  <a:schemeClr val="bg1">
                    <a:lumMod val="65000"/>
                  </a:schemeClr>
                </a:solidFill>
              </a:rPr>
              <a:t>los</a:t>
            </a:r>
            <a:r>
              <a:rPr lang="en-US" sz="180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err="1">
                <a:solidFill>
                  <a:schemeClr val="bg1">
                    <a:lumMod val="65000"/>
                  </a:schemeClr>
                </a:solidFill>
              </a:rPr>
              <a:t>responsables</a:t>
            </a:r>
            <a:r>
              <a:rPr lang="en-US" sz="180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err="1">
                <a:solidFill>
                  <a:schemeClr val="bg1">
                    <a:lumMod val="65000"/>
                  </a:schemeClr>
                </a:solidFill>
              </a:rPr>
              <a:t>respecto</a:t>
            </a:r>
            <a:r>
              <a:rPr lang="en-US" sz="1800">
                <a:solidFill>
                  <a:schemeClr val="bg1">
                    <a:lumMod val="65000"/>
                  </a:schemeClr>
                </a:solidFill>
              </a:rPr>
              <a:t> al </a:t>
            </a:r>
            <a:r>
              <a:rPr lang="en-US" sz="1800" err="1">
                <a:solidFill>
                  <a:schemeClr val="bg1">
                    <a:lumMod val="65000"/>
                  </a:schemeClr>
                </a:solidFill>
              </a:rPr>
              <a:t>cumplimiento</a:t>
            </a:r>
            <a:r>
              <a:rPr lang="en-US" sz="1800">
                <a:solidFill>
                  <a:schemeClr val="bg1">
                    <a:lumMod val="65000"/>
                  </a:schemeClr>
                </a:solidFill>
              </a:rPr>
              <a:t> de la Ley.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EEB13B80-F6C7-2349-90A2-28BDCD168CB7}"/>
              </a:ext>
            </a:extLst>
          </p:cNvPr>
          <p:cNvSpPr/>
          <p:nvPr/>
        </p:nvSpPr>
        <p:spPr>
          <a:xfrm>
            <a:off x="4286070" y="2771294"/>
            <a:ext cx="6468067" cy="6463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err="1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Vigilar</a:t>
            </a:r>
            <a:r>
              <a:rPr lang="en-US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 y </a:t>
            </a:r>
            <a:r>
              <a:rPr lang="en-US" err="1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verificar</a:t>
            </a:r>
            <a:r>
              <a:rPr lang="en-US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 el </a:t>
            </a:r>
            <a:r>
              <a:rPr lang="en-US" err="1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cumplimiento</a:t>
            </a:r>
            <a:r>
              <a:rPr lang="en-US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 de la </a:t>
            </a:r>
            <a:r>
              <a:rPr lang="en-US" err="1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presente</a:t>
            </a:r>
            <a:r>
              <a:rPr lang="en-US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 Ley. </a:t>
            </a:r>
            <a:r>
              <a:rPr lang="en-US" b="1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rPr>
              <a:t>(</a:t>
            </a:r>
            <a:r>
              <a:rPr lang="en-US" b="1" err="1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rPr>
              <a:t>Procedimiento</a:t>
            </a:r>
            <a:r>
              <a:rPr lang="en-US" b="1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rPr>
              <a:t> de </a:t>
            </a:r>
            <a:r>
              <a:rPr lang="en-US" b="1" err="1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rPr>
              <a:t>verificación</a:t>
            </a:r>
            <a:r>
              <a:rPr lang="en-US" b="1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rPr>
              <a:t>)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5806A57C-C6E3-564B-90E6-E33BE2C64163}"/>
              </a:ext>
            </a:extLst>
          </p:cNvPr>
          <p:cNvSpPr/>
          <p:nvPr/>
        </p:nvSpPr>
        <p:spPr>
          <a:xfrm>
            <a:off x="4296009" y="3697038"/>
            <a:ext cx="6286826" cy="71109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err="1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Promover</a:t>
            </a:r>
            <a:r>
              <a:rPr lang="en-US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 la </a:t>
            </a:r>
            <a:r>
              <a:rPr lang="en-US" b="1" err="1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rPr>
              <a:t>capacitación</a:t>
            </a:r>
            <a:r>
              <a:rPr lang="en-US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 </a:t>
            </a:r>
            <a:r>
              <a:rPr lang="en-US" err="1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en</a:t>
            </a:r>
            <a:r>
              <a:rPr lang="en-US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 </a:t>
            </a:r>
            <a:r>
              <a:rPr lang="en-US" err="1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materia</a:t>
            </a:r>
            <a:r>
              <a:rPr lang="en-US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 de </a:t>
            </a:r>
            <a:r>
              <a:rPr lang="en-US" err="1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protección</a:t>
            </a:r>
            <a:r>
              <a:rPr lang="en-US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 de </a:t>
            </a:r>
            <a:r>
              <a:rPr lang="en-US" err="1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datos</a:t>
            </a:r>
            <a:r>
              <a:rPr lang="en-US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 </a:t>
            </a:r>
            <a:r>
              <a:rPr lang="en-US" err="1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personales</a:t>
            </a:r>
            <a:r>
              <a:rPr lang="en-US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FDB6D57E-3A29-7E48-AAB3-67A11A6ED5B1}"/>
              </a:ext>
            </a:extLst>
          </p:cNvPr>
          <p:cNvSpPr/>
          <p:nvPr/>
        </p:nvSpPr>
        <p:spPr>
          <a:xfrm>
            <a:off x="4296009" y="4687549"/>
            <a:ext cx="6770920" cy="12003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err="1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Emitir</a:t>
            </a:r>
            <a:r>
              <a:rPr lang="en-US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 un </a:t>
            </a:r>
            <a:r>
              <a:rPr lang="en-US" b="1" err="1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rPr>
              <a:t>dictamen</a:t>
            </a:r>
            <a:r>
              <a:rPr lang="en-US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 con </a:t>
            </a:r>
            <a:r>
              <a:rPr lang="en-US" err="1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recomendaciones</a:t>
            </a:r>
            <a:r>
              <a:rPr lang="en-US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 no </a:t>
            </a:r>
            <a:r>
              <a:rPr lang="en-US" err="1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vinculantes</a:t>
            </a:r>
            <a:r>
              <a:rPr lang="en-US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 a las </a:t>
            </a:r>
            <a:r>
              <a:rPr lang="en-US" err="1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evaluaciones</a:t>
            </a:r>
            <a:r>
              <a:rPr lang="en-US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 de </a:t>
            </a:r>
            <a:r>
              <a:rPr lang="en-US" err="1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impacto</a:t>
            </a:r>
            <a:r>
              <a:rPr lang="en-US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 a la </a:t>
            </a:r>
            <a:r>
              <a:rPr lang="en-US" err="1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protección</a:t>
            </a:r>
            <a:r>
              <a:rPr lang="en-US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 de </a:t>
            </a:r>
            <a:r>
              <a:rPr lang="en-US" err="1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datos</a:t>
            </a:r>
            <a:r>
              <a:rPr lang="en-US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 </a:t>
            </a:r>
            <a:r>
              <a:rPr lang="en-US" err="1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personales</a:t>
            </a:r>
            <a:r>
              <a:rPr lang="en-US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 que le </a:t>
            </a:r>
            <a:r>
              <a:rPr lang="en-US" err="1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sean</a:t>
            </a:r>
            <a:r>
              <a:rPr lang="en-US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 </a:t>
            </a:r>
            <a:r>
              <a:rPr lang="en-US" err="1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presentadas</a:t>
            </a:r>
            <a:r>
              <a:rPr lang="en-US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CFA0502B-A009-044F-ADCE-846CF9B8BD43}"/>
              </a:ext>
            </a:extLst>
          </p:cNvPr>
          <p:cNvSpPr/>
          <p:nvPr/>
        </p:nvSpPr>
        <p:spPr>
          <a:xfrm>
            <a:off x="4000174" y="4796093"/>
            <a:ext cx="174582" cy="16246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0A7CCB0A-357E-8348-AC1F-8F68EB8AB3B6}"/>
              </a:ext>
            </a:extLst>
          </p:cNvPr>
          <p:cNvSpPr/>
          <p:nvPr/>
        </p:nvSpPr>
        <p:spPr>
          <a:xfrm>
            <a:off x="4000174" y="3812245"/>
            <a:ext cx="174582" cy="16246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7BB46879-D086-B94A-8FF4-5C564A859455}"/>
              </a:ext>
            </a:extLst>
          </p:cNvPr>
          <p:cNvSpPr/>
          <p:nvPr/>
        </p:nvSpPr>
        <p:spPr>
          <a:xfrm>
            <a:off x="4000174" y="2886270"/>
            <a:ext cx="174582" cy="16246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D6799C7C-E01E-C443-9864-D2CA775A477B}"/>
              </a:ext>
            </a:extLst>
          </p:cNvPr>
          <p:cNvSpPr/>
          <p:nvPr/>
        </p:nvSpPr>
        <p:spPr>
          <a:xfrm>
            <a:off x="4000174" y="2029743"/>
            <a:ext cx="174582" cy="16246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09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ED1BB08-CAA2-1D4F-92B0-E8E7671CF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3470" y="2341768"/>
            <a:ext cx="8845061" cy="2174464"/>
          </a:xfrm>
          <a:noFill/>
          <a:ln>
            <a:noFill/>
          </a:ln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4000" b="1">
                <a:solidFill>
                  <a:schemeClr val="bg1"/>
                </a:solidFill>
              </a:rPr>
              <a:t>IV. </a:t>
            </a:r>
            <a:r>
              <a:rPr lang="en-US" sz="4000" b="1" err="1">
                <a:solidFill>
                  <a:schemeClr val="bg1"/>
                </a:solidFill>
              </a:rPr>
              <a:t>Obligaciones</a:t>
            </a:r>
            <a:r>
              <a:rPr lang="en-US" sz="4000" b="1">
                <a:solidFill>
                  <a:schemeClr val="bg1"/>
                </a:solidFill>
              </a:rPr>
              <a:t> para </a:t>
            </a:r>
            <a:r>
              <a:rPr lang="en-US" sz="4000" b="1" err="1">
                <a:solidFill>
                  <a:schemeClr val="bg1"/>
                </a:solidFill>
              </a:rPr>
              <a:t>los</a:t>
            </a:r>
            <a:r>
              <a:rPr lang="en-US" sz="4000" b="1">
                <a:solidFill>
                  <a:schemeClr val="bg1"/>
                </a:solidFill>
              </a:rPr>
              <a:t> </a:t>
            </a:r>
            <a:r>
              <a:rPr lang="en-US" sz="4000" b="1" err="1">
                <a:solidFill>
                  <a:schemeClr val="bg1"/>
                </a:solidFill>
              </a:rPr>
              <a:t>responsables</a:t>
            </a:r>
            <a:r>
              <a:rPr lang="en-US" sz="4000" b="1">
                <a:solidFill>
                  <a:schemeClr val="bg1"/>
                </a:solidFill>
              </a:rPr>
              <a:t> </a:t>
            </a:r>
            <a:r>
              <a:rPr lang="en-US" sz="4000" b="1" err="1">
                <a:solidFill>
                  <a:schemeClr val="bg1"/>
                </a:solidFill>
              </a:rPr>
              <a:t>señaladas</a:t>
            </a:r>
            <a:r>
              <a:rPr lang="en-US" sz="4000" b="1">
                <a:solidFill>
                  <a:schemeClr val="bg1"/>
                </a:solidFill>
              </a:rPr>
              <a:t> </a:t>
            </a:r>
            <a:r>
              <a:rPr lang="en-US" sz="4000" b="1" err="1">
                <a:solidFill>
                  <a:schemeClr val="bg1"/>
                </a:solidFill>
              </a:rPr>
              <a:t>en</a:t>
            </a:r>
            <a:r>
              <a:rPr lang="en-US" sz="4000" b="1">
                <a:solidFill>
                  <a:schemeClr val="bg1"/>
                </a:solidFill>
              </a:rPr>
              <a:t> la </a:t>
            </a:r>
            <a:r>
              <a:rPr lang="en-US" sz="4000" b="1" i="1">
                <a:solidFill>
                  <a:schemeClr val="bg1"/>
                </a:solidFill>
              </a:rPr>
              <a:t>Ley de </a:t>
            </a:r>
            <a:r>
              <a:rPr lang="en-US" sz="4000" b="1" i="1" err="1">
                <a:solidFill>
                  <a:schemeClr val="bg1"/>
                </a:solidFill>
              </a:rPr>
              <a:t>Protección</a:t>
            </a:r>
            <a:r>
              <a:rPr lang="en-US" sz="4000" b="1" i="1">
                <a:solidFill>
                  <a:schemeClr val="bg1"/>
                </a:solidFill>
              </a:rPr>
              <a:t> de </a:t>
            </a:r>
            <a:r>
              <a:rPr lang="en-US" sz="4000" b="1" i="1" err="1">
                <a:solidFill>
                  <a:schemeClr val="bg1"/>
                </a:solidFill>
              </a:rPr>
              <a:t>Datos</a:t>
            </a:r>
            <a:r>
              <a:rPr lang="en-US" sz="4000" b="1" i="1">
                <a:solidFill>
                  <a:schemeClr val="bg1"/>
                </a:solidFill>
              </a:rPr>
              <a:t> </a:t>
            </a:r>
            <a:r>
              <a:rPr lang="en-US" sz="4000" b="1" i="1" err="1">
                <a:solidFill>
                  <a:schemeClr val="bg1"/>
                </a:solidFill>
              </a:rPr>
              <a:t>Personales</a:t>
            </a:r>
            <a:r>
              <a:rPr lang="en-US" sz="4000" b="1" i="1">
                <a:solidFill>
                  <a:schemeClr val="bg1"/>
                </a:solidFill>
              </a:rPr>
              <a:t> </a:t>
            </a:r>
            <a:r>
              <a:rPr lang="en-US" sz="4000" b="1" i="1" err="1">
                <a:solidFill>
                  <a:schemeClr val="bg1"/>
                </a:solidFill>
              </a:rPr>
              <a:t>en</a:t>
            </a:r>
            <a:r>
              <a:rPr lang="en-US" sz="4000" b="1" i="1">
                <a:solidFill>
                  <a:schemeClr val="bg1"/>
                </a:solidFill>
              </a:rPr>
              <a:t> </a:t>
            </a:r>
            <a:r>
              <a:rPr lang="en-US" sz="4000" b="1" i="1" err="1">
                <a:solidFill>
                  <a:schemeClr val="bg1"/>
                </a:solidFill>
              </a:rPr>
              <a:t>Posesión</a:t>
            </a:r>
            <a:r>
              <a:rPr lang="en-US" sz="4000" b="1" i="1">
                <a:solidFill>
                  <a:schemeClr val="bg1"/>
                </a:solidFill>
              </a:rPr>
              <a:t> de </a:t>
            </a:r>
            <a:r>
              <a:rPr lang="en-US" sz="4000" b="1" i="1" err="1">
                <a:solidFill>
                  <a:schemeClr val="bg1"/>
                </a:solidFill>
              </a:rPr>
              <a:t>Sujetos</a:t>
            </a:r>
            <a:r>
              <a:rPr lang="en-US" sz="4000" b="1" i="1">
                <a:solidFill>
                  <a:schemeClr val="bg1"/>
                </a:solidFill>
              </a:rPr>
              <a:t> </a:t>
            </a:r>
            <a:r>
              <a:rPr lang="en-US" sz="4000" b="1" i="1" err="1">
                <a:solidFill>
                  <a:schemeClr val="bg1"/>
                </a:solidFill>
              </a:rPr>
              <a:t>Obligados</a:t>
            </a:r>
            <a:r>
              <a:rPr lang="en-US" sz="4000" b="1" i="1">
                <a:solidFill>
                  <a:schemeClr val="bg1"/>
                </a:solidFill>
              </a:rPr>
              <a:t> para el Estado de Guanajuato.</a:t>
            </a:r>
          </a:p>
        </p:txBody>
      </p:sp>
    </p:spTree>
    <p:extLst>
      <p:ext uri="{BB962C8B-B14F-4D97-AF65-F5344CB8AC3E}">
        <p14:creationId xmlns:p14="http://schemas.microsoft.com/office/powerpoint/2010/main" val="160488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021DB0B-0AD4-E241-90CD-9FBB52A84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557" y="873615"/>
            <a:ext cx="6279102" cy="1466174"/>
          </a:xfrm>
        </p:spPr>
        <p:txBody>
          <a:bodyPr>
            <a:normAutofit/>
          </a:bodyPr>
          <a:lstStyle/>
          <a:p>
            <a:pPr algn="ctr"/>
            <a:r>
              <a:rPr lang="es-MX" sz="4900" b="1">
                <a:solidFill>
                  <a:schemeClr val="accent6">
                    <a:lumMod val="50000"/>
                  </a:schemeClr>
                </a:solidFill>
              </a:rPr>
              <a:t>Obligaciones para los responsables</a:t>
            </a:r>
            <a:endParaRPr lang="es-MX" b="1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1962132" y="2833722"/>
            <a:ext cx="3929952" cy="1037161"/>
          </a:xfrm>
          <a:noFill/>
          <a:ln w="38100">
            <a:noFill/>
          </a:ln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3600" b="1">
                <a:solidFill>
                  <a:schemeClr val="accent6">
                    <a:lumMod val="50000"/>
                  </a:schemeClr>
                </a:solidFill>
              </a:rPr>
              <a:t>AVISO DE </a:t>
            </a:r>
            <a:r>
              <a:rPr lang="en-US" sz="3600" b="1" err="1">
                <a:solidFill>
                  <a:schemeClr val="accent6">
                    <a:lumMod val="50000"/>
                  </a:schemeClr>
                </a:solidFill>
              </a:rPr>
              <a:t>PRIVACIDAD</a:t>
            </a:r>
            <a:endParaRPr lang="es-MX" sz="36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Marcador de contenido 6"/>
          <p:cNvSpPr txBox="1">
            <a:spLocks/>
          </p:cNvSpPr>
          <p:nvPr/>
        </p:nvSpPr>
        <p:spPr>
          <a:xfrm>
            <a:off x="497095" y="5277075"/>
            <a:ext cx="3036508" cy="1048165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err="1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Simplificado</a:t>
            </a:r>
            <a:endParaRPr lang="en-US" b="1">
              <a:solidFill>
                <a:schemeClr val="accent6">
                  <a:lumMod val="50000"/>
                </a:schemeClr>
              </a:solidFill>
              <a:latin typeface="Montserrat" pitchFamily="2" charset="77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Art. 38 LPDPSO</a:t>
            </a:r>
            <a:endParaRPr lang="es-MX">
              <a:solidFill>
                <a:schemeClr val="accent6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11" name="Marcador de contenido 6"/>
          <p:cNvSpPr txBox="1">
            <a:spLocks/>
          </p:cNvSpPr>
          <p:nvPr/>
        </p:nvSpPr>
        <p:spPr>
          <a:xfrm>
            <a:off x="4397390" y="5236226"/>
            <a:ext cx="2989385" cy="1089014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Integral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Art. 39 LPDPSO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CF3B949A-E49E-334B-ABB0-9BC50AEF5029}"/>
              </a:ext>
            </a:extLst>
          </p:cNvPr>
          <p:cNvSpPr/>
          <p:nvPr/>
        </p:nvSpPr>
        <p:spPr>
          <a:xfrm>
            <a:off x="1734671" y="2662518"/>
            <a:ext cx="4437529" cy="1304364"/>
          </a:xfrm>
          <a:prstGeom prst="rect">
            <a:avLst/>
          </a:prstGeom>
          <a:noFill/>
          <a:ln w="698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CC96145F-945B-8349-A2E5-53121F6273C3}"/>
              </a:ext>
            </a:extLst>
          </p:cNvPr>
          <p:cNvCxnSpPr>
            <a:cxnSpLocks/>
          </p:cNvCxnSpPr>
          <p:nvPr/>
        </p:nvCxnSpPr>
        <p:spPr>
          <a:xfrm>
            <a:off x="2000762" y="4455161"/>
            <a:ext cx="3891322" cy="0"/>
          </a:xfrm>
          <a:prstGeom prst="line">
            <a:avLst/>
          </a:prstGeom>
          <a:ln w="476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1943CA52-4ED0-3049-9E34-2FB121258060}"/>
              </a:ext>
            </a:extLst>
          </p:cNvPr>
          <p:cNvCxnSpPr>
            <a:cxnSpLocks/>
          </p:cNvCxnSpPr>
          <p:nvPr/>
        </p:nvCxnSpPr>
        <p:spPr>
          <a:xfrm flipV="1">
            <a:off x="4032409" y="3943733"/>
            <a:ext cx="0" cy="510988"/>
          </a:xfrm>
          <a:prstGeom prst="line">
            <a:avLst/>
          </a:prstGeom>
          <a:ln w="476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xmlns="" id="{E3FB9F0B-036A-6E47-9369-7B5326E531C2}"/>
              </a:ext>
            </a:extLst>
          </p:cNvPr>
          <p:cNvCxnSpPr>
            <a:cxnSpLocks/>
          </p:cNvCxnSpPr>
          <p:nvPr/>
        </p:nvCxnSpPr>
        <p:spPr>
          <a:xfrm flipV="1">
            <a:off x="2015350" y="4450977"/>
            <a:ext cx="0" cy="510988"/>
          </a:xfrm>
          <a:prstGeom prst="line">
            <a:avLst/>
          </a:prstGeom>
          <a:ln w="476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xmlns="" id="{01CB7A62-BE75-3F4D-9A4C-A4B35A295A4D}"/>
              </a:ext>
            </a:extLst>
          </p:cNvPr>
          <p:cNvCxnSpPr>
            <a:cxnSpLocks/>
          </p:cNvCxnSpPr>
          <p:nvPr/>
        </p:nvCxnSpPr>
        <p:spPr>
          <a:xfrm flipV="1">
            <a:off x="5896784" y="4450977"/>
            <a:ext cx="0" cy="510988"/>
          </a:xfrm>
          <a:prstGeom prst="line">
            <a:avLst/>
          </a:prstGeom>
          <a:ln w="476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ipse 15">
            <a:extLst>
              <a:ext uri="{FF2B5EF4-FFF2-40B4-BE49-F238E27FC236}">
                <a16:creationId xmlns:a16="http://schemas.microsoft.com/office/drawing/2014/main" xmlns="" id="{CB19C082-C022-8F4C-9BF4-78E3A08B0F22}"/>
              </a:ext>
            </a:extLst>
          </p:cNvPr>
          <p:cNvSpPr/>
          <p:nvPr/>
        </p:nvSpPr>
        <p:spPr>
          <a:xfrm>
            <a:off x="5811401" y="4894729"/>
            <a:ext cx="161365" cy="16136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xmlns="" id="{C2C397D5-237F-4E43-B7C7-70C7FEFD20C2}"/>
              </a:ext>
            </a:extLst>
          </p:cNvPr>
          <p:cNvSpPr/>
          <p:nvPr/>
        </p:nvSpPr>
        <p:spPr>
          <a:xfrm>
            <a:off x="1934667" y="4894729"/>
            <a:ext cx="161365" cy="16136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594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2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021DB0B-0AD4-E241-90CD-9FBB52A84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730" y="365125"/>
            <a:ext cx="3744366" cy="1325563"/>
          </a:xfrm>
        </p:spPr>
        <p:txBody>
          <a:bodyPr/>
          <a:lstStyle/>
          <a:p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Contenido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ED1BB08-CAA2-1D4F-92B0-E8E7671CF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8713304" cy="4197488"/>
          </a:xfr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857250" indent="-857250">
              <a:buAutoNum type="romanUcPeriod"/>
            </a:pPr>
            <a:r>
              <a:rPr lang="en-US" sz="2400" b="1" err="1">
                <a:solidFill>
                  <a:schemeClr val="accent1">
                    <a:lumMod val="75000"/>
                  </a:schemeClr>
                </a:solidFill>
              </a:rPr>
              <a:t>Aspectos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err="1">
                <a:solidFill>
                  <a:schemeClr val="accent1">
                    <a:lumMod val="75000"/>
                  </a:schemeClr>
                </a:solidFill>
              </a:rPr>
              <a:t>generales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err="1">
                <a:solidFill>
                  <a:schemeClr val="accent1">
                    <a:lumMod val="75000"/>
                  </a:schemeClr>
                </a:solidFill>
              </a:rPr>
              <a:t>sobre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 la </a:t>
            </a:r>
            <a:r>
              <a:rPr lang="en-US" sz="2400" b="1" err="1">
                <a:solidFill>
                  <a:schemeClr val="accent1">
                    <a:lumMod val="75000"/>
                  </a:schemeClr>
                </a:solidFill>
              </a:rPr>
              <a:t>protección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sz="2400" b="1" err="1">
                <a:solidFill>
                  <a:schemeClr val="accent1">
                    <a:lumMod val="75000"/>
                  </a:schemeClr>
                </a:solidFill>
              </a:rPr>
              <a:t>datos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err="1">
                <a:solidFill>
                  <a:schemeClr val="accent1">
                    <a:lumMod val="75000"/>
                  </a:schemeClr>
                </a:solidFill>
              </a:rPr>
              <a:t>personales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857250" indent="-857250">
              <a:buAutoNum type="romanUcPeriod"/>
            </a:pPr>
            <a:r>
              <a:rPr lang="en-US" sz="2400" b="1" err="1">
                <a:solidFill>
                  <a:schemeClr val="accent1">
                    <a:lumMod val="75000"/>
                  </a:schemeClr>
                </a:solidFill>
              </a:rPr>
              <a:t>Consideraciones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err="1">
                <a:solidFill>
                  <a:schemeClr val="accent1">
                    <a:lumMod val="75000"/>
                  </a:schemeClr>
                </a:solidFill>
              </a:rPr>
              <a:t>sobre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err="1">
                <a:solidFill>
                  <a:schemeClr val="accent1">
                    <a:lumMod val="75000"/>
                  </a:schemeClr>
                </a:solidFill>
              </a:rPr>
              <a:t>grupos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err="1">
                <a:solidFill>
                  <a:schemeClr val="accent1">
                    <a:lumMod val="75000"/>
                  </a:schemeClr>
                </a:solidFill>
              </a:rPr>
              <a:t>vulnerables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857250" indent="-857250">
              <a:buAutoNum type="romanUcPeriod"/>
            </a:pPr>
            <a:r>
              <a:rPr lang="en-US" sz="2400" b="1" err="1">
                <a:solidFill>
                  <a:schemeClr val="accent1">
                    <a:lumMod val="75000"/>
                  </a:schemeClr>
                </a:solidFill>
              </a:rPr>
              <a:t>Atribuciones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 del IACIP </a:t>
            </a:r>
            <a:r>
              <a:rPr lang="en-US" sz="2400" b="1" err="1">
                <a:solidFill>
                  <a:schemeClr val="accent1">
                    <a:lumMod val="75000"/>
                  </a:schemeClr>
                </a:solidFill>
              </a:rPr>
              <a:t>en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 la </a:t>
            </a:r>
            <a:r>
              <a:rPr lang="en-US" sz="2400" b="1" err="1">
                <a:solidFill>
                  <a:schemeClr val="accent1">
                    <a:lumMod val="75000"/>
                  </a:schemeClr>
                </a:solidFill>
              </a:rPr>
              <a:t>materia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857250" indent="-857250">
              <a:buAutoNum type="romanUcPeriod"/>
            </a:pPr>
            <a:r>
              <a:rPr lang="en-US" sz="2400" b="1" err="1">
                <a:solidFill>
                  <a:schemeClr val="accent1">
                    <a:lumMod val="75000"/>
                  </a:schemeClr>
                </a:solidFill>
              </a:rPr>
              <a:t>Obligaciones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 para </a:t>
            </a:r>
            <a:r>
              <a:rPr lang="en-US" sz="2400" b="1" err="1">
                <a:solidFill>
                  <a:schemeClr val="accent1">
                    <a:lumMod val="75000"/>
                  </a:schemeClr>
                </a:solidFill>
              </a:rPr>
              <a:t>los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err="1">
                <a:solidFill>
                  <a:schemeClr val="accent1">
                    <a:lumMod val="75000"/>
                  </a:schemeClr>
                </a:solidFill>
              </a:rPr>
              <a:t>responsables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err="1">
                <a:solidFill>
                  <a:schemeClr val="accent1">
                    <a:lumMod val="75000"/>
                  </a:schemeClr>
                </a:solidFill>
              </a:rPr>
              <a:t>señaladas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err="1">
                <a:solidFill>
                  <a:schemeClr val="accent1">
                    <a:lumMod val="75000"/>
                  </a:schemeClr>
                </a:solidFill>
              </a:rPr>
              <a:t>en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 la Ley de </a:t>
            </a:r>
            <a:r>
              <a:rPr lang="en-US" sz="2400" b="1" err="1">
                <a:solidFill>
                  <a:schemeClr val="accent1">
                    <a:lumMod val="75000"/>
                  </a:schemeClr>
                </a:solidFill>
              </a:rPr>
              <a:t>Protección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sz="2400" b="1" err="1">
                <a:solidFill>
                  <a:schemeClr val="accent1">
                    <a:lumMod val="75000"/>
                  </a:schemeClr>
                </a:solidFill>
              </a:rPr>
              <a:t>Datos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err="1">
                <a:solidFill>
                  <a:schemeClr val="accent1">
                    <a:lumMod val="75000"/>
                  </a:schemeClr>
                </a:solidFill>
              </a:rPr>
              <a:t>Personales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err="1">
                <a:solidFill>
                  <a:schemeClr val="accent1">
                    <a:lumMod val="75000"/>
                  </a:schemeClr>
                </a:solidFill>
              </a:rPr>
              <a:t>en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err="1">
                <a:solidFill>
                  <a:schemeClr val="accent1">
                    <a:lumMod val="75000"/>
                  </a:schemeClr>
                </a:solidFill>
              </a:rPr>
              <a:t>Posesión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sz="2400" b="1" err="1">
                <a:solidFill>
                  <a:schemeClr val="accent1">
                    <a:lumMod val="75000"/>
                  </a:schemeClr>
                </a:solidFill>
              </a:rPr>
              <a:t>Sujetos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err="1">
                <a:solidFill>
                  <a:schemeClr val="accent1">
                    <a:lumMod val="75000"/>
                  </a:schemeClr>
                </a:solidFill>
              </a:rPr>
              <a:t>Obligados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 para el Estado de Guanajuato.</a:t>
            </a:r>
          </a:p>
          <a:p>
            <a:pPr marL="857250" indent="-857250">
              <a:buAutoNum type="romanUcPeriod"/>
            </a:pPr>
            <a:r>
              <a:rPr lang="en-US" sz="2400" b="1" err="1">
                <a:solidFill>
                  <a:schemeClr val="accent1">
                    <a:lumMod val="75000"/>
                  </a:schemeClr>
                </a:solidFill>
              </a:rPr>
              <a:t>Propuesta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sz="2400" b="1" err="1">
                <a:solidFill>
                  <a:schemeClr val="accent1">
                    <a:lumMod val="75000"/>
                  </a:schemeClr>
                </a:solidFill>
              </a:rPr>
              <a:t>Convenio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 Marco con </a:t>
            </a:r>
            <a:r>
              <a:rPr lang="en-US" sz="2400" b="1" err="1">
                <a:solidFill>
                  <a:schemeClr val="accent1">
                    <a:lumMod val="75000"/>
                  </a:schemeClr>
                </a:solidFill>
              </a:rPr>
              <a:t>responsables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 que </a:t>
            </a:r>
            <a:r>
              <a:rPr lang="en-US" sz="2400" b="1" err="1">
                <a:solidFill>
                  <a:schemeClr val="accent1">
                    <a:lumMod val="75000"/>
                  </a:schemeClr>
                </a:solidFill>
              </a:rPr>
              <a:t>traten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err="1">
                <a:solidFill>
                  <a:schemeClr val="accent1">
                    <a:lumMod val="75000"/>
                  </a:schemeClr>
                </a:solidFill>
              </a:rPr>
              <a:t>datos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err="1">
                <a:solidFill>
                  <a:schemeClr val="accent1">
                    <a:lumMod val="75000"/>
                  </a:schemeClr>
                </a:solidFill>
              </a:rPr>
              <a:t>personales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sz="2400" b="1" err="1">
                <a:solidFill>
                  <a:schemeClr val="accent1">
                    <a:lumMod val="75000"/>
                  </a:schemeClr>
                </a:solidFill>
              </a:rPr>
              <a:t>grupos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err="1">
                <a:solidFill>
                  <a:schemeClr val="accent1">
                    <a:lumMod val="75000"/>
                  </a:schemeClr>
                </a:solidFill>
              </a:rPr>
              <a:t>vulnerables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774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854237" y="745624"/>
            <a:ext cx="6865912" cy="769441"/>
          </a:xfrm>
          <a:prstGeom prst="rect">
            <a:avLst/>
          </a:prstGeom>
          <a:noFill/>
          <a:ln w="57150"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4400" b="1">
                <a:solidFill>
                  <a:schemeClr val="bg1"/>
                </a:solidFill>
                <a:latin typeface="Montserrat" pitchFamily="2" charset="77"/>
              </a:rPr>
              <a:t>Aviso de Privacidad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854237" y="1309794"/>
            <a:ext cx="5551895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s-MX" sz="4400" b="1" i="1">
                <a:solidFill>
                  <a:schemeClr val="bg1"/>
                </a:solidFill>
                <a:latin typeface="Montserrat" pitchFamily="2" charset="77"/>
              </a:rPr>
              <a:t>Simplificado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714276" y="2643405"/>
            <a:ext cx="10650410" cy="2348592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000">
                <a:solidFill>
                  <a:schemeClr val="bg1"/>
                </a:solidFill>
                <a:latin typeface="Montserrat" pitchFamily="2" charset="77"/>
              </a:rPr>
              <a:t>Denominación del responsable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000">
                <a:solidFill>
                  <a:schemeClr val="bg1"/>
                </a:solidFill>
                <a:latin typeface="Montserrat" pitchFamily="2" charset="77"/>
              </a:rPr>
              <a:t>Finalidades del tratamiento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000">
                <a:solidFill>
                  <a:schemeClr val="bg1"/>
                </a:solidFill>
                <a:latin typeface="Montserrat" pitchFamily="2" charset="77"/>
              </a:rPr>
              <a:t>Informar si se realizarán transferencias que requieran consentimiento.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000">
                <a:solidFill>
                  <a:schemeClr val="bg1"/>
                </a:solidFill>
                <a:latin typeface="Montserrat" pitchFamily="2" charset="77"/>
              </a:rPr>
              <a:t>Mecanismos para que el titular pueda manifestar su negativa al tratamiento.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000">
                <a:solidFill>
                  <a:schemeClr val="bg1"/>
                </a:solidFill>
                <a:latin typeface="Montserrat" pitchFamily="2" charset="77"/>
              </a:rPr>
              <a:t>Sitio para consultar el aviso de privacidad integral.</a:t>
            </a:r>
          </a:p>
        </p:txBody>
      </p:sp>
    </p:spTree>
    <p:extLst>
      <p:ext uri="{BB962C8B-B14F-4D97-AF65-F5344CB8AC3E}">
        <p14:creationId xmlns:p14="http://schemas.microsoft.com/office/powerpoint/2010/main" val="82807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854237" y="745624"/>
            <a:ext cx="6865912" cy="769441"/>
          </a:xfrm>
          <a:prstGeom prst="rect">
            <a:avLst/>
          </a:prstGeom>
          <a:noFill/>
          <a:ln w="57150"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4400" b="1">
                <a:solidFill>
                  <a:schemeClr val="bg1"/>
                </a:solidFill>
                <a:latin typeface="Montserrat" pitchFamily="2" charset="77"/>
              </a:rPr>
              <a:t>Aviso de Privacidad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854237" y="1309794"/>
            <a:ext cx="5551895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s-MX" sz="4400" b="1" i="1">
                <a:solidFill>
                  <a:schemeClr val="bg1"/>
                </a:solidFill>
                <a:latin typeface="Montserrat" pitchFamily="2" charset="77"/>
              </a:rPr>
              <a:t>Integral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714276" y="2643405"/>
            <a:ext cx="10650410" cy="327192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000">
                <a:solidFill>
                  <a:schemeClr val="bg1"/>
                </a:solidFill>
                <a:latin typeface="Montserrat" pitchFamily="2" charset="77"/>
              </a:rPr>
              <a:t>Denominación del responsable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000">
                <a:solidFill>
                  <a:schemeClr val="bg1"/>
                </a:solidFill>
                <a:latin typeface="Montserrat" pitchFamily="2" charset="77"/>
              </a:rPr>
              <a:t>Datos personales que serán sometidos al tratamiento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000">
                <a:solidFill>
                  <a:schemeClr val="bg1"/>
                </a:solidFill>
                <a:latin typeface="Montserrat" pitchFamily="2" charset="77"/>
              </a:rPr>
              <a:t>Fundamento legal que faculta el tratamiento.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000">
                <a:solidFill>
                  <a:schemeClr val="bg1"/>
                </a:solidFill>
                <a:latin typeface="Montserrat" pitchFamily="2" charset="77"/>
              </a:rPr>
              <a:t>Informar si se realizarán transferencias que requieran consentimiento.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000">
                <a:solidFill>
                  <a:schemeClr val="bg1"/>
                </a:solidFill>
                <a:latin typeface="Montserrat" pitchFamily="2" charset="77"/>
              </a:rPr>
              <a:t>Mecanismos para ejercer los derechos ARCO.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000">
                <a:solidFill>
                  <a:schemeClr val="bg1"/>
                </a:solidFill>
                <a:latin typeface="Montserrat" pitchFamily="2" charset="77"/>
              </a:rPr>
              <a:t>Domicilio de la Unidad de Transparencia.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000">
                <a:solidFill>
                  <a:schemeClr val="bg1"/>
                </a:solidFill>
                <a:latin typeface="Montserrat" pitchFamily="2" charset="77"/>
              </a:rPr>
              <a:t>Medio en los que comunicará a los titulares los cambios al aviso de privacidad.</a:t>
            </a:r>
          </a:p>
        </p:txBody>
      </p:sp>
    </p:spTree>
    <p:extLst>
      <p:ext uri="{BB962C8B-B14F-4D97-AF65-F5344CB8AC3E}">
        <p14:creationId xmlns:p14="http://schemas.microsoft.com/office/powerpoint/2010/main" val="420241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658707" y="1687757"/>
            <a:ext cx="7102787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err="1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Solicitud</a:t>
            </a:r>
            <a:r>
              <a:rPr lang="en-US" sz="4800" b="1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 de </a:t>
            </a:r>
            <a:r>
              <a:rPr lang="en-US" sz="4800" b="1" err="1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consentimiento</a:t>
            </a:r>
            <a:endParaRPr lang="es-MX" sz="4800" b="1">
              <a:solidFill>
                <a:schemeClr val="accent6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658707" y="5169445"/>
            <a:ext cx="445476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err="1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Concisa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 e </a:t>
            </a:r>
            <a:r>
              <a:rPr lang="en-US" sz="2400" err="1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inteligible</a:t>
            </a:r>
            <a:endParaRPr lang="es-MX" sz="2400">
              <a:solidFill>
                <a:schemeClr val="accent6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6658708" y="3760115"/>
            <a:ext cx="502970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err="1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Redactada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n-US" sz="2400" err="1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en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n-US" sz="2400" err="1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lenguaje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n-US" sz="2400" err="1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claro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 y </a:t>
            </a:r>
            <a:r>
              <a:rPr lang="en-US" sz="2400" err="1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sencillo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n-US" sz="2400" err="1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acorde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 con el </a:t>
            </a:r>
            <a:r>
              <a:rPr lang="en-US" sz="2400" err="1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perfil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 del titular</a:t>
            </a:r>
            <a:endParaRPr lang="es-MX" sz="2400">
              <a:solidFill>
                <a:schemeClr val="accent6">
                  <a:lumMod val="5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1348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/>
          <p:cNvSpPr txBox="1"/>
          <p:nvPr/>
        </p:nvSpPr>
        <p:spPr>
          <a:xfrm>
            <a:off x="933328" y="3275682"/>
            <a:ext cx="580540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Programa</a:t>
            </a:r>
            <a:r>
              <a:rPr lang="en-US" sz="200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 de </a:t>
            </a:r>
            <a:r>
              <a:rPr lang="en-US" sz="2000" err="1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capacitación</a:t>
            </a:r>
            <a:r>
              <a:rPr lang="en-US" sz="200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 y </a:t>
            </a:r>
            <a:r>
              <a:rPr lang="en-US" sz="2000" err="1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actualización</a:t>
            </a:r>
            <a:r>
              <a:rPr lang="en-US" sz="200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 del personal</a:t>
            </a:r>
            <a:endParaRPr lang="es-MX" sz="2000">
              <a:solidFill>
                <a:schemeClr val="accent6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933328" y="4246565"/>
            <a:ext cx="481148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Sistema de </a:t>
            </a:r>
            <a:r>
              <a:rPr lang="en-US" sz="2000" err="1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supervisión</a:t>
            </a:r>
            <a:r>
              <a:rPr lang="en-US" sz="200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 y </a:t>
            </a:r>
            <a:r>
              <a:rPr lang="en-US" sz="2000" err="1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vigilancia</a:t>
            </a:r>
            <a:r>
              <a:rPr lang="en-US" sz="200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n-US" sz="2000" err="1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interna</a:t>
            </a:r>
            <a:endParaRPr lang="es-MX" sz="2000">
              <a:solidFill>
                <a:schemeClr val="accent6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933329" y="2612575"/>
            <a:ext cx="604394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Política</a:t>
            </a:r>
            <a:r>
              <a:rPr lang="en-US" sz="200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 de </a:t>
            </a:r>
            <a:r>
              <a:rPr lang="en-US" sz="2000" err="1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protección</a:t>
            </a:r>
            <a:r>
              <a:rPr lang="en-US" sz="200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 de </a:t>
            </a:r>
            <a:r>
              <a:rPr lang="en-US" sz="2000" err="1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datos</a:t>
            </a:r>
            <a:r>
              <a:rPr lang="en-US" sz="200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n-US" sz="2000" err="1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personales</a:t>
            </a:r>
            <a:endParaRPr lang="es-MX" sz="2000">
              <a:solidFill>
                <a:schemeClr val="accent6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933328" y="5217448"/>
            <a:ext cx="495937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Procedimientos</a:t>
            </a:r>
            <a:r>
              <a:rPr lang="en-US" sz="200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 para </a:t>
            </a:r>
            <a:r>
              <a:rPr lang="en-US" sz="2000" err="1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recibir</a:t>
            </a:r>
            <a:r>
              <a:rPr lang="en-US" sz="200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 y responder </a:t>
            </a:r>
            <a:r>
              <a:rPr lang="en-US" sz="2000" err="1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dudas</a:t>
            </a:r>
            <a:r>
              <a:rPr lang="en-US" sz="200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 y </a:t>
            </a:r>
            <a:r>
              <a:rPr lang="en-US" sz="2000" err="1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quejas</a:t>
            </a:r>
            <a:r>
              <a:rPr lang="en-US" sz="200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 de </a:t>
            </a:r>
            <a:r>
              <a:rPr lang="en-US" sz="2000" err="1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los</a:t>
            </a:r>
            <a:r>
              <a:rPr lang="en-US" sz="200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n-US" sz="2000" err="1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titulares</a:t>
            </a:r>
            <a:endParaRPr lang="es-MX" sz="2000">
              <a:solidFill>
                <a:schemeClr val="accent6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933329" y="687953"/>
            <a:ext cx="5387958" cy="144655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Principio de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Responsabilidad</a:t>
            </a:r>
            <a:endParaRPr lang="es-MX" sz="4400" b="1" dirty="0">
              <a:solidFill>
                <a:schemeClr val="accent6">
                  <a:lumMod val="5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1857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/>
          <p:cNvSpPr txBox="1"/>
          <p:nvPr/>
        </p:nvSpPr>
        <p:spPr>
          <a:xfrm>
            <a:off x="5467177" y="3025582"/>
            <a:ext cx="84471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err="1">
                <a:solidFill>
                  <a:schemeClr val="bg1"/>
                </a:solidFill>
                <a:latin typeface="Montserrat" pitchFamily="2" charset="77"/>
              </a:rPr>
              <a:t>Inventario</a:t>
            </a:r>
            <a:r>
              <a:rPr lang="en-US">
                <a:solidFill>
                  <a:schemeClr val="bg1"/>
                </a:solidFill>
                <a:latin typeface="Montserrat" pitchFamily="2" charset="77"/>
              </a:rPr>
              <a:t> de </a:t>
            </a:r>
            <a:r>
              <a:rPr lang="en-US" err="1">
                <a:solidFill>
                  <a:schemeClr val="bg1"/>
                </a:solidFill>
                <a:latin typeface="Montserrat" pitchFamily="2" charset="77"/>
              </a:rPr>
              <a:t>los</a:t>
            </a:r>
            <a:r>
              <a:rPr lang="en-US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err="1">
                <a:solidFill>
                  <a:schemeClr val="bg1"/>
                </a:solidFill>
                <a:latin typeface="Montserrat" pitchFamily="2" charset="77"/>
              </a:rPr>
              <a:t>datos</a:t>
            </a:r>
            <a:r>
              <a:rPr lang="en-US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err="1">
                <a:solidFill>
                  <a:schemeClr val="bg1"/>
                </a:solidFill>
                <a:latin typeface="Montserrat" pitchFamily="2" charset="77"/>
              </a:rPr>
              <a:t>personales</a:t>
            </a:r>
            <a:endParaRPr lang="es-MX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5467177" y="4138182"/>
            <a:ext cx="83186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err="1">
                <a:solidFill>
                  <a:schemeClr val="bg1"/>
                </a:solidFill>
                <a:latin typeface="Montserrat" pitchFamily="2" charset="77"/>
              </a:rPr>
              <a:t>Análisis</a:t>
            </a:r>
            <a:r>
              <a:rPr lang="en-US">
                <a:solidFill>
                  <a:schemeClr val="bg1"/>
                </a:solidFill>
                <a:latin typeface="Montserrat" pitchFamily="2" charset="77"/>
              </a:rPr>
              <a:t> de </a:t>
            </a:r>
            <a:r>
              <a:rPr lang="en-US" err="1">
                <a:solidFill>
                  <a:schemeClr val="bg1"/>
                </a:solidFill>
                <a:latin typeface="Montserrat" pitchFamily="2" charset="77"/>
              </a:rPr>
              <a:t>riesgos</a:t>
            </a:r>
            <a:endParaRPr lang="es-MX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467177" y="2540368"/>
            <a:ext cx="71912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err="1">
                <a:solidFill>
                  <a:schemeClr val="bg1"/>
                </a:solidFill>
                <a:latin typeface="Montserrat" pitchFamily="2" charset="77"/>
              </a:rPr>
              <a:t>Funciones</a:t>
            </a:r>
            <a:r>
              <a:rPr lang="en-US">
                <a:solidFill>
                  <a:schemeClr val="bg1"/>
                </a:solidFill>
                <a:latin typeface="Montserrat" pitchFamily="2" charset="77"/>
              </a:rPr>
              <a:t> y </a:t>
            </a:r>
            <a:r>
              <a:rPr lang="en-US" err="1">
                <a:solidFill>
                  <a:schemeClr val="bg1"/>
                </a:solidFill>
                <a:latin typeface="Montserrat" pitchFamily="2" charset="77"/>
              </a:rPr>
              <a:t>Obligaciones</a:t>
            </a:r>
            <a:r>
              <a:rPr lang="en-US">
                <a:solidFill>
                  <a:schemeClr val="bg1"/>
                </a:solidFill>
                <a:latin typeface="Montserrat" pitchFamily="2" charset="77"/>
              </a:rPr>
              <a:t> del </a:t>
            </a:r>
            <a:r>
              <a:rPr lang="en-US" err="1">
                <a:solidFill>
                  <a:schemeClr val="bg1"/>
                </a:solidFill>
                <a:latin typeface="Montserrat" pitchFamily="2" charset="77"/>
              </a:rPr>
              <a:t>responsable</a:t>
            </a:r>
            <a:endParaRPr lang="es-MX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467177" y="4666727"/>
            <a:ext cx="768383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err="1">
                <a:solidFill>
                  <a:schemeClr val="bg1"/>
                </a:solidFill>
                <a:latin typeface="Montserrat" pitchFamily="2" charset="77"/>
              </a:rPr>
              <a:t>Análisis</a:t>
            </a:r>
            <a:r>
              <a:rPr lang="en-US">
                <a:solidFill>
                  <a:schemeClr val="bg1"/>
                </a:solidFill>
                <a:latin typeface="Montserrat" pitchFamily="2" charset="77"/>
              </a:rPr>
              <a:t> de </a:t>
            </a:r>
            <a:r>
              <a:rPr lang="en-US" err="1">
                <a:solidFill>
                  <a:schemeClr val="bg1"/>
                </a:solidFill>
                <a:latin typeface="Montserrat" pitchFamily="2" charset="77"/>
              </a:rPr>
              <a:t>Brecha</a:t>
            </a:r>
            <a:endParaRPr lang="es-MX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5754560" y="450150"/>
            <a:ext cx="5059032" cy="169277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5200" b="1" err="1">
                <a:solidFill>
                  <a:schemeClr val="bg1"/>
                </a:solidFill>
                <a:latin typeface="Montserrat" pitchFamily="2" charset="77"/>
              </a:rPr>
              <a:t>Documento</a:t>
            </a:r>
          </a:p>
          <a:p>
            <a:r>
              <a:rPr lang="en-US" sz="5200" b="1">
                <a:solidFill>
                  <a:schemeClr val="bg1"/>
                </a:solidFill>
                <a:latin typeface="Montserrat" pitchFamily="2" charset="77"/>
              </a:rPr>
              <a:t>de </a:t>
            </a:r>
            <a:r>
              <a:rPr lang="en-US" sz="5200" b="1" err="1">
                <a:solidFill>
                  <a:schemeClr val="bg1"/>
                </a:solidFill>
                <a:latin typeface="Montserrat" pitchFamily="2" charset="77"/>
              </a:rPr>
              <a:t>Seguridad</a:t>
            </a:r>
            <a:endParaRPr lang="es-MX" sz="5200" b="1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5467177" y="3593802"/>
            <a:ext cx="793050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>
                <a:solidFill>
                  <a:schemeClr val="bg1"/>
                </a:solidFill>
                <a:latin typeface="Montserrat" pitchFamily="2" charset="77"/>
              </a:rPr>
              <a:t>Plan de </a:t>
            </a:r>
            <a:r>
              <a:rPr lang="en-US" err="1">
                <a:solidFill>
                  <a:schemeClr val="bg1"/>
                </a:solidFill>
                <a:latin typeface="Montserrat" pitchFamily="2" charset="77"/>
              </a:rPr>
              <a:t>trabajo</a:t>
            </a:r>
            <a:endParaRPr lang="es-MX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467177" y="5195272"/>
            <a:ext cx="796841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err="1">
                <a:solidFill>
                  <a:schemeClr val="bg1"/>
                </a:solidFill>
                <a:latin typeface="Montserrat" pitchFamily="2" charset="77"/>
              </a:rPr>
              <a:t>Mecanismos</a:t>
            </a:r>
            <a:r>
              <a:rPr lang="en-US">
                <a:solidFill>
                  <a:schemeClr val="bg1"/>
                </a:solidFill>
                <a:latin typeface="Montserrat" pitchFamily="2" charset="77"/>
              </a:rPr>
              <a:t> y revision de las </a:t>
            </a:r>
            <a:r>
              <a:rPr lang="en-US" err="1">
                <a:solidFill>
                  <a:schemeClr val="bg1"/>
                </a:solidFill>
                <a:latin typeface="Montserrat" pitchFamily="2" charset="77"/>
              </a:rPr>
              <a:t>medidas</a:t>
            </a:r>
            <a:r>
              <a:rPr lang="en-US">
                <a:solidFill>
                  <a:schemeClr val="bg1"/>
                </a:solidFill>
                <a:latin typeface="Montserrat" pitchFamily="2" charset="77"/>
              </a:rPr>
              <a:t> de </a:t>
            </a:r>
            <a:r>
              <a:rPr lang="en-US" err="1">
                <a:solidFill>
                  <a:schemeClr val="bg1"/>
                </a:solidFill>
                <a:latin typeface="Montserrat" pitchFamily="2" charset="77"/>
              </a:rPr>
              <a:t>seguridad</a:t>
            </a:r>
            <a:endParaRPr lang="es-MX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5467177" y="5723817"/>
            <a:ext cx="768383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err="1">
                <a:solidFill>
                  <a:schemeClr val="bg1"/>
                </a:solidFill>
                <a:latin typeface="Montserrat" pitchFamily="2" charset="77"/>
              </a:rPr>
              <a:t>Programa</a:t>
            </a:r>
            <a:r>
              <a:rPr lang="en-US">
                <a:solidFill>
                  <a:schemeClr val="bg1"/>
                </a:solidFill>
                <a:latin typeface="Montserrat" pitchFamily="2" charset="77"/>
              </a:rPr>
              <a:t> General de </a:t>
            </a:r>
            <a:r>
              <a:rPr lang="en-US" err="1">
                <a:solidFill>
                  <a:schemeClr val="bg1"/>
                </a:solidFill>
                <a:latin typeface="Montserrat" pitchFamily="2" charset="77"/>
              </a:rPr>
              <a:t>Capacitación</a:t>
            </a:r>
            <a:endParaRPr lang="es-MX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CBA2A1B-CABC-914C-9AB7-D3CED4DA8C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2478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0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/>
          <p:cNvSpPr txBox="1"/>
          <p:nvPr/>
        </p:nvSpPr>
        <p:spPr>
          <a:xfrm>
            <a:off x="4056315" y="1149531"/>
            <a:ext cx="6242473" cy="107721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err="1">
                <a:solidFill>
                  <a:schemeClr val="bg1"/>
                </a:solidFill>
                <a:latin typeface="Montserrat" pitchFamily="2" charset="77"/>
              </a:rPr>
              <a:t>Relación</a:t>
            </a:r>
            <a:r>
              <a:rPr lang="en-US" sz="3200" b="1">
                <a:solidFill>
                  <a:schemeClr val="bg1"/>
                </a:solidFill>
                <a:latin typeface="Montserrat" pitchFamily="2" charset="77"/>
              </a:rPr>
              <a:t> del </a:t>
            </a:r>
            <a:r>
              <a:rPr lang="en-US" sz="3200" b="1" err="1">
                <a:solidFill>
                  <a:schemeClr val="bg1"/>
                </a:solidFill>
                <a:latin typeface="Montserrat" pitchFamily="2" charset="77"/>
              </a:rPr>
              <a:t>responsable</a:t>
            </a:r>
            <a:r>
              <a:rPr lang="en-US" sz="3200" b="1">
                <a:solidFill>
                  <a:schemeClr val="bg1"/>
                </a:solidFill>
                <a:latin typeface="Montserrat" pitchFamily="2" charset="77"/>
              </a:rPr>
              <a:t> con el </a:t>
            </a:r>
            <a:r>
              <a:rPr lang="en-US" sz="3200" b="1" err="1">
                <a:solidFill>
                  <a:schemeClr val="bg1"/>
                </a:solidFill>
                <a:latin typeface="Montserrat" pitchFamily="2" charset="77"/>
              </a:rPr>
              <a:t>encargado</a:t>
            </a:r>
            <a:endParaRPr lang="es-MX" sz="3200" b="1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056315" y="2730125"/>
            <a:ext cx="79013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Montserrat" pitchFamily="2" charset="77"/>
              </a:rPr>
              <a:t>La </a:t>
            </a:r>
            <a:r>
              <a:rPr lang="en-US" sz="2400" err="1">
                <a:solidFill>
                  <a:schemeClr val="bg1"/>
                </a:solidFill>
                <a:latin typeface="Montserrat" pitchFamily="2" charset="77"/>
              </a:rPr>
              <a:t>relación</a:t>
            </a:r>
            <a:r>
              <a:rPr lang="en-US" sz="2400">
                <a:solidFill>
                  <a:schemeClr val="bg1"/>
                </a:solidFill>
                <a:latin typeface="Montserrat" pitchFamily="2" charset="77"/>
              </a:rPr>
              <a:t> entre el </a:t>
            </a:r>
            <a:r>
              <a:rPr lang="en-US" sz="2400" err="1">
                <a:solidFill>
                  <a:schemeClr val="bg1"/>
                </a:solidFill>
                <a:latin typeface="Montserrat" pitchFamily="2" charset="77"/>
              </a:rPr>
              <a:t>responsable</a:t>
            </a:r>
            <a:r>
              <a:rPr lang="en-US" sz="2400">
                <a:solidFill>
                  <a:schemeClr val="bg1"/>
                </a:solidFill>
                <a:latin typeface="Montserrat" pitchFamily="2" charset="77"/>
              </a:rPr>
              <a:t> y el </a:t>
            </a:r>
            <a:r>
              <a:rPr lang="en-US" sz="2400" err="1">
                <a:solidFill>
                  <a:schemeClr val="bg1"/>
                </a:solidFill>
                <a:latin typeface="Montserrat" pitchFamily="2" charset="77"/>
              </a:rPr>
              <a:t>encargado</a:t>
            </a:r>
            <a:r>
              <a:rPr lang="en-US" sz="240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Montserrat" pitchFamily="2" charset="77"/>
              </a:rPr>
              <a:t>deberá</a:t>
            </a:r>
            <a:r>
              <a:rPr lang="en-US" sz="240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Montserrat" pitchFamily="2" charset="77"/>
              </a:rPr>
              <a:t>estar</a:t>
            </a:r>
            <a:r>
              <a:rPr lang="en-US" sz="240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Montserrat" pitchFamily="2" charset="77"/>
              </a:rPr>
              <a:t>formalizada</a:t>
            </a:r>
            <a:r>
              <a:rPr lang="en-US" sz="240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Montserrat" pitchFamily="2" charset="77"/>
              </a:rPr>
              <a:t>mediante</a:t>
            </a:r>
            <a:r>
              <a:rPr lang="en-US" sz="240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Montserrat" pitchFamily="2" charset="77"/>
              </a:rPr>
              <a:t>algún</a:t>
            </a:r>
            <a:r>
              <a:rPr lang="en-US" sz="240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2400" b="1" err="1">
                <a:solidFill>
                  <a:schemeClr val="bg1"/>
                </a:solidFill>
                <a:latin typeface="Montserrat" pitchFamily="2" charset="77"/>
              </a:rPr>
              <a:t>instrumento</a:t>
            </a:r>
            <a:r>
              <a:rPr lang="en-US" sz="2400" b="1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2400" b="1" err="1">
                <a:solidFill>
                  <a:schemeClr val="bg1"/>
                </a:solidFill>
                <a:latin typeface="Montserrat" pitchFamily="2" charset="77"/>
              </a:rPr>
              <a:t>jurídico</a:t>
            </a:r>
            <a:r>
              <a:rPr lang="en-US" sz="2400">
                <a:solidFill>
                  <a:schemeClr val="bg1"/>
                </a:solidFill>
                <a:latin typeface="Montserrat" pitchFamily="2" charset="77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>
              <a:solidFill>
                <a:schemeClr val="bg1"/>
              </a:solidFill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Montserrat" pitchFamily="2" charset="77"/>
              </a:rPr>
              <a:t>Deben </a:t>
            </a:r>
            <a:r>
              <a:rPr lang="en-US" sz="2400" err="1">
                <a:solidFill>
                  <a:schemeClr val="bg1"/>
                </a:solidFill>
                <a:latin typeface="Montserrat" pitchFamily="2" charset="77"/>
              </a:rPr>
              <a:t>estar</a:t>
            </a:r>
            <a:r>
              <a:rPr lang="en-US" sz="240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Montserrat" pitchFamily="2" charset="77"/>
              </a:rPr>
              <a:t>plasmadas</a:t>
            </a:r>
            <a:r>
              <a:rPr lang="en-US" sz="2400">
                <a:solidFill>
                  <a:schemeClr val="bg1"/>
                </a:solidFill>
                <a:latin typeface="Montserrat" pitchFamily="2" charset="77"/>
              </a:rPr>
              <a:t> las </a:t>
            </a:r>
            <a:r>
              <a:rPr lang="en-US" sz="2400" b="1" err="1">
                <a:solidFill>
                  <a:schemeClr val="bg1"/>
                </a:solidFill>
                <a:latin typeface="Montserrat" pitchFamily="2" charset="77"/>
              </a:rPr>
              <a:t>cláusulas</a:t>
            </a:r>
            <a:r>
              <a:rPr lang="en-US" sz="2400" b="1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2400" b="1" err="1">
                <a:solidFill>
                  <a:schemeClr val="bg1"/>
                </a:solidFill>
                <a:latin typeface="Montserrat" pitchFamily="2" charset="77"/>
              </a:rPr>
              <a:t>generales</a:t>
            </a:r>
            <a:r>
              <a:rPr lang="en-US" sz="2400" b="1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Montserrat" pitchFamily="2" charset="77"/>
              </a:rPr>
              <a:t>establecidas</a:t>
            </a:r>
            <a:r>
              <a:rPr lang="en-US" sz="240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Montserrat" pitchFamily="2" charset="77"/>
              </a:rPr>
              <a:t>en</a:t>
            </a:r>
            <a:r>
              <a:rPr lang="en-US" sz="2400">
                <a:solidFill>
                  <a:schemeClr val="bg1"/>
                </a:solidFill>
                <a:latin typeface="Montserrat" pitchFamily="2" charset="77"/>
              </a:rPr>
              <a:t> el art. 89 de la Ley.</a:t>
            </a:r>
            <a:endParaRPr lang="es-MX" sz="240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23182A9E-2512-A040-9A22-CA341333D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14" y="1742596"/>
            <a:ext cx="3341001" cy="329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8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/>
          <p:cNvSpPr txBox="1"/>
          <p:nvPr/>
        </p:nvSpPr>
        <p:spPr>
          <a:xfrm>
            <a:off x="860612" y="1094040"/>
            <a:ext cx="6265551" cy="107721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err="1">
                <a:solidFill>
                  <a:schemeClr val="bg1"/>
                </a:solidFill>
                <a:latin typeface="Montserrat" pitchFamily="2" charset="77"/>
              </a:rPr>
              <a:t>Oficial</a:t>
            </a:r>
            <a:r>
              <a:rPr lang="en-US" sz="3200" b="1">
                <a:solidFill>
                  <a:schemeClr val="bg1"/>
                </a:solidFill>
                <a:latin typeface="Montserrat" pitchFamily="2" charset="77"/>
              </a:rPr>
              <a:t> de </a:t>
            </a:r>
            <a:r>
              <a:rPr lang="en-US" sz="3200" b="1" err="1">
                <a:solidFill>
                  <a:schemeClr val="bg1"/>
                </a:solidFill>
                <a:latin typeface="Montserrat" pitchFamily="2" charset="77"/>
              </a:rPr>
              <a:t>Protección </a:t>
            </a:r>
            <a:r>
              <a:rPr lang="en-US" sz="3200" b="1">
                <a:solidFill>
                  <a:schemeClr val="bg1"/>
                </a:solidFill>
                <a:latin typeface="Montserrat" pitchFamily="2" charset="77"/>
              </a:rPr>
              <a:t>de </a:t>
            </a:r>
            <a:r>
              <a:rPr lang="en-US" sz="3200" b="1" err="1">
                <a:solidFill>
                  <a:schemeClr val="bg1"/>
                </a:solidFill>
                <a:latin typeface="Montserrat" pitchFamily="2" charset="77"/>
              </a:rPr>
              <a:t>Datos</a:t>
            </a:r>
            <a:r>
              <a:rPr lang="en-US" sz="3200" b="1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Montserrat" pitchFamily="2" charset="77"/>
              </a:rPr>
              <a:t>Personales</a:t>
            </a:r>
            <a:endParaRPr lang="es-MX" sz="3200" b="1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26141" y="2659069"/>
            <a:ext cx="67083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Montserrat" pitchFamily="2" charset="77"/>
              </a:rPr>
              <a:t>Los </a:t>
            </a:r>
            <a:r>
              <a:rPr lang="en-US" sz="2400" err="1">
                <a:solidFill>
                  <a:schemeClr val="bg1"/>
                </a:solidFill>
                <a:latin typeface="Montserrat" pitchFamily="2" charset="77"/>
              </a:rPr>
              <a:t>responsables</a:t>
            </a:r>
            <a:r>
              <a:rPr lang="en-US" sz="2400">
                <a:solidFill>
                  <a:schemeClr val="bg1"/>
                </a:solidFill>
                <a:latin typeface="Montserrat" pitchFamily="2" charset="77"/>
              </a:rPr>
              <a:t> que </a:t>
            </a:r>
            <a:r>
              <a:rPr lang="en-US" sz="2400" err="1">
                <a:solidFill>
                  <a:schemeClr val="bg1"/>
                </a:solidFill>
                <a:latin typeface="Montserrat" pitchFamily="2" charset="77"/>
              </a:rPr>
              <a:t>lleven</a:t>
            </a:r>
            <a:r>
              <a:rPr lang="en-US" sz="240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2400" b="1" err="1">
                <a:solidFill>
                  <a:schemeClr val="bg1"/>
                </a:solidFill>
                <a:latin typeface="Montserrat" pitchFamily="2" charset="77"/>
              </a:rPr>
              <a:t>tratamientos</a:t>
            </a:r>
            <a:r>
              <a:rPr lang="en-US" sz="2400" b="1">
                <a:solidFill>
                  <a:schemeClr val="bg1"/>
                </a:solidFill>
                <a:latin typeface="Montserrat" pitchFamily="2" charset="77"/>
              </a:rPr>
              <a:t> de </a:t>
            </a:r>
            <a:r>
              <a:rPr lang="en-US" sz="2400" b="1" err="1">
                <a:solidFill>
                  <a:schemeClr val="bg1"/>
                </a:solidFill>
                <a:latin typeface="Montserrat" pitchFamily="2" charset="77"/>
              </a:rPr>
              <a:t>datos</a:t>
            </a:r>
            <a:r>
              <a:rPr lang="en-US" sz="2400" b="1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2400" b="1" err="1">
                <a:solidFill>
                  <a:schemeClr val="bg1"/>
                </a:solidFill>
                <a:latin typeface="Montserrat" pitchFamily="2" charset="77"/>
              </a:rPr>
              <a:t>personales</a:t>
            </a:r>
            <a:r>
              <a:rPr lang="en-US" sz="2400" b="1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2400" b="1" err="1">
                <a:solidFill>
                  <a:schemeClr val="bg1"/>
                </a:solidFill>
                <a:latin typeface="Montserrat" pitchFamily="2" charset="77"/>
              </a:rPr>
              <a:t>relevantes</a:t>
            </a:r>
            <a:r>
              <a:rPr lang="en-US" sz="2400" b="1">
                <a:solidFill>
                  <a:schemeClr val="bg1"/>
                </a:solidFill>
                <a:latin typeface="Montserrat" pitchFamily="2" charset="77"/>
              </a:rPr>
              <a:t> o </a:t>
            </a:r>
            <a:r>
              <a:rPr lang="en-US" sz="2400" b="1" err="1">
                <a:solidFill>
                  <a:schemeClr val="bg1"/>
                </a:solidFill>
                <a:latin typeface="Montserrat" pitchFamily="2" charset="77"/>
              </a:rPr>
              <a:t>intensivos</a:t>
            </a:r>
            <a:r>
              <a:rPr lang="en-US" sz="2400">
                <a:solidFill>
                  <a:schemeClr val="bg1"/>
                </a:solidFill>
                <a:latin typeface="Montserrat" pitchFamily="2" charset="77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>
              <a:solidFill>
                <a:schemeClr val="bg1"/>
              </a:solidFill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err="1">
                <a:solidFill>
                  <a:schemeClr val="bg1"/>
                </a:solidFill>
                <a:latin typeface="Montserrat" pitchFamily="2" charset="77"/>
              </a:rPr>
              <a:t>Formará</a:t>
            </a:r>
            <a:r>
              <a:rPr lang="en-US" sz="2400">
                <a:solidFill>
                  <a:schemeClr val="bg1"/>
                </a:solidFill>
                <a:latin typeface="Montserrat" pitchFamily="2" charset="77"/>
              </a:rPr>
              <a:t> parte de la </a:t>
            </a:r>
            <a:r>
              <a:rPr lang="en-US" sz="2400" err="1">
                <a:solidFill>
                  <a:schemeClr val="bg1"/>
                </a:solidFill>
                <a:latin typeface="Montserrat" pitchFamily="2" charset="77"/>
              </a:rPr>
              <a:t>Unidad </a:t>
            </a:r>
            <a:r>
              <a:rPr lang="en-US" sz="2400">
                <a:solidFill>
                  <a:schemeClr val="bg1"/>
                </a:solidFill>
                <a:latin typeface="Montserrat" pitchFamily="2" charset="77"/>
              </a:rPr>
              <a:t>de </a:t>
            </a:r>
            <a:r>
              <a:rPr lang="en-US" sz="2400" err="1">
                <a:solidFill>
                  <a:schemeClr val="bg1"/>
                </a:solidFill>
                <a:latin typeface="Montserrat" pitchFamily="2" charset="77"/>
              </a:rPr>
              <a:t>Transparencia</a:t>
            </a:r>
            <a:r>
              <a:rPr lang="en-US" sz="2400">
                <a:solidFill>
                  <a:schemeClr val="bg1"/>
                </a:solidFill>
                <a:latin typeface="Montserrat" pitchFamily="2" charset="77"/>
              </a:rPr>
              <a:t>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D4B57C27-63D9-B342-BABC-F7B5F7D103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4470" y="1481143"/>
            <a:ext cx="3912100" cy="446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6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ED1BB08-CAA2-1D4F-92B0-E8E7671CF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2155" y="2047854"/>
            <a:ext cx="9287691" cy="2762293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b="1">
                <a:solidFill>
                  <a:schemeClr val="bg1"/>
                </a:solidFill>
              </a:rPr>
              <a:t>V. </a:t>
            </a:r>
            <a:r>
              <a:rPr lang="en-US" sz="3600" b="1" err="1">
                <a:solidFill>
                  <a:schemeClr val="bg1"/>
                </a:solidFill>
              </a:rPr>
              <a:t>Propuesta</a:t>
            </a:r>
            <a:r>
              <a:rPr lang="en-US" sz="3600" b="1">
                <a:solidFill>
                  <a:schemeClr val="bg1"/>
                </a:solidFill>
              </a:rPr>
              <a:t> de </a:t>
            </a:r>
            <a:r>
              <a:rPr lang="en-US" sz="3600" b="1" err="1">
                <a:solidFill>
                  <a:schemeClr val="bg1"/>
                </a:solidFill>
              </a:rPr>
              <a:t>Convenio</a:t>
            </a:r>
            <a:r>
              <a:rPr lang="en-US" sz="3600" b="1">
                <a:solidFill>
                  <a:schemeClr val="bg1"/>
                </a:solidFill>
              </a:rPr>
              <a:t> Marco para el </a:t>
            </a:r>
            <a:r>
              <a:rPr lang="en-US" sz="3600" b="1" err="1">
                <a:solidFill>
                  <a:schemeClr val="bg1"/>
                </a:solidFill>
              </a:rPr>
              <a:t>Correcto</a:t>
            </a:r>
            <a:r>
              <a:rPr lang="en-US" sz="3600" b="1">
                <a:solidFill>
                  <a:schemeClr val="bg1"/>
                </a:solidFill>
              </a:rPr>
              <a:t> </a:t>
            </a:r>
            <a:r>
              <a:rPr lang="en-US" sz="3600" b="1" err="1">
                <a:solidFill>
                  <a:schemeClr val="bg1"/>
                </a:solidFill>
              </a:rPr>
              <a:t>Tratamiento</a:t>
            </a:r>
            <a:r>
              <a:rPr lang="en-US" sz="3600" b="1">
                <a:solidFill>
                  <a:schemeClr val="bg1"/>
                </a:solidFill>
              </a:rPr>
              <a:t> de </a:t>
            </a:r>
            <a:r>
              <a:rPr lang="en-US" sz="3600" b="1" err="1">
                <a:solidFill>
                  <a:schemeClr val="bg1"/>
                </a:solidFill>
              </a:rPr>
              <a:t>Datos</a:t>
            </a:r>
            <a:r>
              <a:rPr lang="en-US" sz="3600" b="1">
                <a:solidFill>
                  <a:schemeClr val="bg1"/>
                </a:solidFill>
              </a:rPr>
              <a:t> </a:t>
            </a:r>
            <a:r>
              <a:rPr lang="en-US" sz="3600" b="1" err="1">
                <a:solidFill>
                  <a:schemeClr val="bg1"/>
                </a:solidFill>
              </a:rPr>
              <a:t>Personales</a:t>
            </a:r>
            <a:r>
              <a:rPr lang="en-US" sz="3600" b="1">
                <a:solidFill>
                  <a:schemeClr val="bg1"/>
                </a:solidFill>
              </a:rPr>
              <a:t> de </a:t>
            </a:r>
            <a:r>
              <a:rPr lang="en-US" sz="3600" b="1" err="1">
                <a:solidFill>
                  <a:schemeClr val="bg1"/>
                </a:solidFill>
              </a:rPr>
              <a:t>Grupos</a:t>
            </a:r>
            <a:r>
              <a:rPr lang="en-US" sz="3600" b="1">
                <a:solidFill>
                  <a:schemeClr val="bg1"/>
                </a:solidFill>
              </a:rPr>
              <a:t> </a:t>
            </a:r>
            <a:r>
              <a:rPr lang="en-US" sz="3600" b="1" err="1">
                <a:solidFill>
                  <a:schemeClr val="bg1"/>
                </a:solidFill>
              </a:rPr>
              <a:t>Vulnerables</a:t>
            </a:r>
            <a:r>
              <a:rPr lang="en-US" sz="3600" b="1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855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/>
          <p:cNvSpPr txBox="1"/>
          <p:nvPr/>
        </p:nvSpPr>
        <p:spPr>
          <a:xfrm>
            <a:off x="4869411" y="751049"/>
            <a:ext cx="6759371" cy="138499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err="1">
                <a:solidFill>
                  <a:srgbClr val="0070C0"/>
                </a:solidFill>
                <a:latin typeface="Montserrat" pitchFamily="2" charset="77"/>
              </a:rPr>
              <a:t>Convenio</a:t>
            </a:r>
            <a:r>
              <a:rPr lang="en-US" sz="2800" b="1">
                <a:solidFill>
                  <a:srgbClr val="0070C0"/>
                </a:solidFill>
                <a:latin typeface="Montserrat" pitchFamily="2" charset="77"/>
              </a:rPr>
              <a:t> Marco para el </a:t>
            </a:r>
            <a:r>
              <a:rPr lang="en-US" sz="2800" b="1" err="1">
                <a:solidFill>
                  <a:srgbClr val="0070C0"/>
                </a:solidFill>
                <a:latin typeface="Montserrat" pitchFamily="2" charset="77"/>
              </a:rPr>
              <a:t>Correcto</a:t>
            </a:r>
            <a:r>
              <a:rPr lang="en-US" sz="2800" b="1">
                <a:solidFill>
                  <a:srgbClr val="0070C0"/>
                </a:solidFill>
                <a:latin typeface="Montserrat" pitchFamily="2" charset="77"/>
              </a:rPr>
              <a:t> </a:t>
            </a:r>
            <a:r>
              <a:rPr lang="en-US" sz="2800" b="1" err="1">
                <a:solidFill>
                  <a:srgbClr val="0070C0"/>
                </a:solidFill>
                <a:latin typeface="Montserrat" pitchFamily="2" charset="77"/>
              </a:rPr>
              <a:t>Tratamiento</a:t>
            </a:r>
            <a:r>
              <a:rPr lang="en-US" sz="2800" b="1">
                <a:solidFill>
                  <a:srgbClr val="0070C0"/>
                </a:solidFill>
                <a:latin typeface="Montserrat" pitchFamily="2" charset="77"/>
              </a:rPr>
              <a:t> de </a:t>
            </a:r>
            <a:r>
              <a:rPr lang="en-US" sz="2800" b="1" err="1">
                <a:solidFill>
                  <a:srgbClr val="0070C0"/>
                </a:solidFill>
                <a:latin typeface="Montserrat" pitchFamily="2" charset="77"/>
              </a:rPr>
              <a:t>Datos</a:t>
            </a:r>
            <a:r>
              <a:rPr lang="en-US" sz="2800" b="1">
                <a:solidFill>
                  <a:srgbClr val="0070C0"/>
                </a:solidFill>
                <a:latin typeface="Montserrat" pitchFamily="2" charset="77"/>
              </a:rPr>
              <a:t> </a:t>
            </a:r>
            <a:r>
              <a:rPr lang="en-US" sz="2800" b="1" err="1">
                <a:solidFill>
                  <a:srgbClr val="0070C0"/>
                </a:solidFill>
                <a:latin typeface="Montserrat" pitchFamily="2" charset="77"/>
              </a:rPr>
              <a:t>Personales</a:t>
            </a:r>
            <a:r>
              <a:rPr lang="en-US" sz="2800" b="1">
                <a:solidFill>
                  <a:srgbClr val="0070C0"/>
                </a:solidFill>
                <a:latin typeface="Montserrat" pitchFamily="2" charset="77"/>
              </a:rPr>
              <a:t> de </a:t>
            </a:r>
            <a:r>
              <a:rPr lang="en-US" sz="2800" b="1" err="1">
                <a:solidFill>
                  <a:srgbClr val="0070C0"/>
                </a:solidFill>
                <a:latin typeface="Montserrat" pitchFamily="2" charset="77"/>
              </a:rPr>
              <a:t>Grupos</a:t>
            </a:r>
            <a:r>
              <a:rPr lang="en-US" sz="2800" b="1">
                <a:solidFill>
                  <a:srgbClr val="0070C0"/>
                </a:solidFill>
                <a:latin typeface="Montserrat" pitchFamily="2" charset="77"/>
              </a:rPr>
              <a:t> </a:t>
            </a:r>
            <a:r>
              <a:rPr lang="en-US" sz="2800" b="1" err="1">
                <a:solidFill>
                  <a:srgbClr val="0070C0"/>
                </a:solidFill>
                <a:latin typeface="Montserrat" pitchFamily="2" charset="77"/>
              </a:rPr>
              <a:t>Vulnerables</a:t>
            </a:r>
            <a:r>
              <a:rPr lang="en-US" sz="2800" b="1">
                <a:solidFill>
                  <a:srgbClr val="0070C0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869411" y="2778908"/>
            <a:ext cx="66003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Montserrat" pitchFamily="2" charset="77"/>
              </a:rPr>
              <a:t>Objeto</a:t>
            </a:r>
            <a:r>
              <a:rPr lang="en-US" sz="2800" b="1" dirty="0">
                <a:solidFill>
                  <a:srgbClr val="0070C0"/>
                </a:solidFill>
                <a:latin typeface="Montserrat" pitchFamily="2" charset="77"/>
              </a:rPr>
              <a:t>:</a:t>
            </a:r>
          </a:p>
          <a:p>
            <a:endParaRPr lang="en-US" sz="2800" dirty="0">
              <a:solidFill>
                <a:schemeClr val="accent6">
                  <a:lumMod val="50000"/>
                </a:schemeClr>
              </a:solidFill>
              <a:latin typeface="Montserrat" pitchFamily="2" charset="77"/>
            </a:endParaRPr>
          </a:p>
          <a:p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Desarrollar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actividades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 de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coordinación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atención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 y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seguimiento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en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materia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 de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protección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 de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datos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personales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 de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grupos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vulnerables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, para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asegurar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 el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correcto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tratamiento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 de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estos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por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 parte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de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los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responsables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 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de las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entidades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 y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dependencias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responsables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83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84728" y="555109"/>
            <a:ext cx="5630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chemeClr val="bg1"/>
                </a:solidFill>
                <a:latin typeface="Montserrat" pitchFamily="2" charset="77"/>
              </a:rPr>
              <a:t>Obligaciones</a:t>
            </a:r>
            <a:r>
              <a:rPr lang="en-US" sz="2800" b="1" dirty="0">
                <a:solidFill>
                  <a:schemeClr val="bg1"/>
                </a:solidFill>
                <a:latin typeface="Montserrat" pitchFamily="2" charset="77"/>
              </a:rPr>
              <a:t> de las </a:t>
            </a:r>
            <a:r>
              <a:rPr lang="en-US" sz="2800" b="1" dirty="0" err="1" smtClean="0">
                <a:solidFill>
                  <a:schemeClr val="bg1"/>
                </a:solidFill>
                <a:latin typeface="Montserrat" pitchFamily="2" charset="77"/>
              </a:rPr>
              <a:t>partes</a:t>
            </a:r>
            <a:r>
              <a:rPr lang="en-US" sz="2800" b="1" dirty="0" smtClean="0">
                <a:solidFill>
                  <a:schemeClr val="bg1"/>
                </a:solidFill>
                <a:latin typeface="Montserrat" pitchFamily="2" charset="77"/>
              </a:rPr>
              <a:t>:</a:t>
            </a:r>
            <a:endParaRPr lang="en-US" sz="28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6C4AEC61-D685-614E-BA0B-A9CC664B6BF8}"/>
              </a:ext>
            </a:extLst>
          </p:cNvPr>
          <p:cNvSpPr txBox="1"/>
          <p:nvPr/>
        </p:nvSpPr>
        <p:spPr>
          <a:xfrm>
            <a:off x="1084728" y="1014658"/>
            <a:ext cx="3124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err="1">
                <a:solidFill>
                  <a:schemeClr val="bg1"/>
                </a:solidFill>
                <a:latin typeface="Montserrat" pitchFamily="2" charset="77"/>
              </a:rPr>
              <a:t>Responsables</a:t>
            </a:r>
            <a:endParaRPr lang="en-US" sz="2800" b="1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F5066A88-484C-D243-BECB-78C3062E45AB}"/>
              </a:ext>
            </a:extLst>
          </p:cNvPr>
          <p:cNvSpPr txBox="1"/>
          <p:nvPr/>
        </p:nvSpPr>
        <p:spPr>
          <a:xfrm>
            <a:off x="739587" y="1788459"/>
            <a:ext cx="809513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s-MX" dirty="0" smtClean="0">
                <a:solidFill>
                  <a:schemeClr val="bg1"/>
                </a:solidFill>
                <a:latin typeface="Montserrat" pitchFamily="2" charset="77"/>
              </a:rPr>
              <a:t>Emitir políticas internas para el tratamiento de datos personales</a:t>
            </a:r>
            <a:r>
              <a:rPr lang="es-MX" dirty="0" smtClean="0">
                <a:solidFill>
                  <a:schemeClr val="bg1"/>
                </a:solidFill>
                <a:latin typeface="Montserrat" pitchFamily="2" charset="77"/>
              </a:rPr>
              <a:t>.</a:t>
            </a:r>
            <a:endParaRPr lang="es-MX" dirty="0">
              <a:solidFill>
                <a:schemeClr val="bg1"/>
              </a:solidFill>
              <a:latin typeface="Montserrat" pitchFamily="2" charset="77"/>
            </a:endParaRPr>
          </a:p>
          <a:p>
            <a:pPr marL="400050" indent="-400050">
              <a:buFont typeface="+mj-lt"/>
              <a:buAutoNum type="romanUcPeriod"/>
            </a:pPr>
            <a:endParaRPr lang="es-MX" dirty="0">
              <a:solidFill>
                <a:schemeClr val="bg1"/>
              </a:solidFill>
              <a:latin typeface="Montserrat" pitchFamily="2" charset="77"/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dirty="0" err="1" smtClean="0">
                <a:solidFill>
                  <a:schemeClr val="bg1"/>
                </a:solidFill>
                <a:latin typeface="Montserrat" pitchFamily="2" charset="77"/>
              </a:rPr>
              <a:t>Procurar</a:t>
            </a:r>
            <a:r>
              <a:rPr lang="en-US" dirty="0" smtClean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Montserrat" pitchFamily="2" charset="77"/>
              </a:rPr>
              <a:t>condiciones</a:t>
            </a:r>
            <a:r>
              <a:rPr lang="en-US" dirty="0" smtClean="0">
                <a:solidFill>
                  <a:schemeClr val="bg1"/>
                </a:solidFill>
                <a:latin typeface="Montserrat" pitchFamily="2" charset="77"/>
              </a:rPr>
              <a:t> de </a:t>
            </a:r>
            <a:r>
              <a:rPr lang="en-US" dirty="0" err="1" smtClean="0">
                <a:solidFill>
                  <a:schemeClr val="bg1"/>
                </a:solidFill>
                <a:latin typeface="Montserrat" pitchFamily="2" charset="77"/>
              </a:rPr>
              <a:t>accesibilidad</a:t>
            </a:r>
            <a:r>
              <a:rPr lang="en-US" dirty="0" smtClean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Montserrat" pitchFamily="2" charset="77"/>
              </a:rPr>
              <a:t>dentro</a:t>
            </a:r>
            <a:r>
              <a:rPr lang="en-US" dirty="0" smtClean="0">
                <a:solidFill>
                  <a:schemeClr val="bg1"/>
                </a:solidFill>
                <a:latin typeface="Montserrat" pitchFamily="2" charset="77"/>
              </a:rPr>
              <a:t> de </a:t>
            </a:r>
            <a:r>
              <a:rPr lang="en-US" dirty="0" err="1" smtClean="0">
                <a:solidFill>
                  <a:schemeClr val="bg1"/>
                </a:solidFill>
                <a:latin typeface="Montserrat" pitchFamily="2" charset="77"/>
              </a:rPr>
              <a:t>sus</a:t>
            </a:r>
            <a:r>
              <a:rPr lang="en-US" dirty="0" smtClean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Montserrat" pitchFamily="2" charset="77"/>
              </a:rPr>
              <a:t>instituciones</a:t>
            </a:r>
            <a:r>
              <a:rPr lang="en-US" dirty="0" smtClean="0">
                <a:solidFill>
                  <a:schemeClr val="bg1"/>
                </a:solidFill>
                <a:latin typeface="Montserrat" pitchFamily="2" charset="77"/>
              </a:rPr>
              <a:t> para que </a:t>
            </a:r>
            <a:r>
              <a:rPr lang="en-US" dirty="0" err="1" smtClean="0">
                <a:solidFill>
                  <a:schemeClr val="bg1"/>
                </a:solidFill>
                <a:latin typeface="Montserrat" pitchFamily="2" charset="77"/>
              </a:rPr>
              <a:t>los</a:t>
            </a:r>
            <a:r>
              <a:rPr lang="en-US" dirty="0" smtClean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Montserrat" pitchFamily="2" charset="77"/>
              </a:rPr>
              <a:t>titulares</a:t>
            </a:r>
            <a:r>
              <a:rPr lang="en-US" dirty="0" smtClean="0">
                <a:solidFill>
                  <a:schemeClr val="bg1"/>
                </a:solidFill>
                <a:latin typeface="Montserrat" pitchFamily="2" charset="77"/>
              </a:rPr>
              <a:t> que </a:t>
            </a:r>
            <a:r>
              <a:rPr lang="en-US" dirty="0" err="1" smtClean="0">
                <a:solidFill>
                  <a:schemeClr val="bg1"/>
                </a:solidFill>
                <a:latin typeface="Montserrat" pitchFamily="2" charset="77"/>
              </a:rPr>
              <a:t>pertenecen</a:t>
            </a:r>
            <a:r>
              <a:rPr lang="en-US" dirty="0" smtClean="0">
                <a:solidFill>
                  <a:schemeClr val="bg1"/>
                </a:solidFill>
                <a:latin typeface="Montserrat" pitchFamily="2" charset="77"/>
              </a:rPr>
              <a:t> a </a:t>
            </a:r>
            <a:r>
              <a:rPr lang="en-US" dirty="0" err="1" smtClean="0">
                <a:solidFill>
                  <a:schemeClr val="bg1"/>
                </a:solidFill>
                <a:latin typeface="Montserrat" pitchFamily="2" charset="77"/>
              </a:rPr>
              <a:t>grupos</a:t>
            </a:r>
            <a:r>
              <a:rPr lang="en-US" dirty="0" smtClean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Montserrat" pitchFamily="2" charset="77"/>
              </a:rPr>
              <a:t>vulnerables</a:t>
            </a:r>
            <a:r>
              <a:rPr lang="en-US" dirty="0" smtClean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Montserrat" pitchFamily="2" charset="77"/>
              </a:rPr>
              <a:t>puedan</a:t>
            </a:r>
            <a:r>
              <a:rPr lang="en-US" dirty="0" smtClean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Montserrat" pitchFamily="2" charset="77"/>
              </a:rPr>
              <a:t>ejercer</a:t>
            </a:r>
            <a:r>
              <a:rPr lang="en-US" dirty="0" smtClean="0">
                <a:solidFill>
                  <a:schemeClr val="bg1"/>
                </a:solidFill>
                <a:latin typeface="Montserrat" pitchFamily="2" charset="77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Montserrat" pitchFamily="2" charset="77"/>
              </a:rPr>
              <a:t>en</a:t>
            </a:r>
            <a:r>
              <a:rPr lang="en-US" dirty="0" smtClean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Montserrat" pitchFamily="2" charset="77"/>
              </a:rPr>
              <a:t>igualdad</a:t>
            </a:r>
            <a:r>
              <a:rPr lang="en-US" dirty="0" smtClean="0">
                <a:solidFill>
                  <a:schemeClr val="bg1"/>
                </a:solidFill>
                <a:latin typeface="Montserrat" pitchFamily="2" charset="77"/>
              </a:rPr>
              <a:t> de </a:t>
            </a:r>
            <a:r>
              <a:rPr lang="en-US" dirty="0" err="1" smtClean="0">
                <a:solidFill>
                  <a:schemeClr val="bg1"/>
                </a:solidFill>
                <a:latin typeface="Montserrat" pitchFamily="2" charset="77"/>
              </a:rPr>
              <a:t>circunstancias</a:t>
            </a:r>
            <a:r>
              <a:rPr lang="en-US" dirty="0" smtClean="0">
                <a:solidFill>
                  <a:schemeClr val="bg1"/>
                </a:solidFill>
                <a:latin typeface="Montserrat" pitchFamily="2" charset="77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Montserrat" pitchFamily="2" charset="77"/>
              </a:rPr>
              <a:t>su</a:t>
            </a:r>
            <a:r>
              <a:rPr lang="en-US" dirty="0" smtClean="0">
                <a:solidFill>
                  <a:schemeClr val="bg1"/>
                </a:solidFill>
                <a:latin typeface="Montserrat" pitchFamily="2" charset="77"/>
              </a:rPr>
              <a:t> derecho a la </a:t>
            </a:r>
            <a:r>
              <a:rPr lang="en-US" dirty="0" err="1" smtClean="0">
                <a:solidFill>
                  <a:schemeClr val="bg1"/>
                </a:solidFill>
                <a:latin typeface="Montserrat" pitchFamily="2" charset="77"/>
              </a:rPr>
              <a:t>protección</a:t>
            </a:r>
            <a:r>
              <a:rPr lang="en-US" dirty="0" smtClean="0">
                <a:solidFill>
                  <a:schemeClr val="bg1"/>
                </a:solidFill>
                <a:latin typeface="Montserrat" pitchFamily="2" charset="77"/>
              </a:rPr>
              <a:t> de </a:t>
            </a:r>
            <a:r>
              <a:rPr lang="en-US" dirty="0" err="1" smtClean="0">
                <a:solidFill>
                  <a:schemeClr val="bg1"/>
                </a:solidFill>
                <a:latin typeface="Montserrat" pitchFamily="2" charset="77"/>
              </a:rPr>
              <a:t>datos</a:t>
            </a:r>
            <a:r>
              <a:rPr lang="en-US" dirty="0" smtClean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Montserrat" pitchFamily="2" charset="77"/>
              </a:rPr>
              <a:t>personales</a:t>
            </a:r>
            <a:r>
              <a:rPr lang="en-US" dirty="0" smtClean="0">
                <a:solidFill>
                  <a:schemeClr val="bg1"/>
                </a:solidFill>
                <a:latin typeface="Montserrat" pitchFamily="2" charset="77"/>
              </a:rPr>
              <a:t>.</a:t>
            </a:r>
            <a:endParaRPr lang="es-MX" dirty="0">
              <a:solidFill>
                <a:schemeClr val="bg1"/>
              </a:solidFill>
              <a:latin typeface="Montserrat" pitchFamily="2" charset="77"/>
            </a:endParaRPr>
          </a:p>
          <a:p>
            <a:pPr marL="400050" indent="-400050">
              <a:buFont typeface="+mj-lt"/>
              <a:buAutoNum type="romanUcPeriod"/>
            </a:pPr>
            <a:endParaRPr lang="es-MX" dirty="0">
              <a:solidFill>
                <a:schemeClr val="bg1"/>
              </a:solidFill>
              <a:latin typeface="Montserrat" pitchFamily="2" charset="77"/>
            </a:endParaRPr>
          </a:p>
          <a:p>
            <a:pPr marL="400050" indent="-400050">
              <a:buFont typeface="+mj-lt"/>
              <a:buAutoNum type="romanUcPeriod"/>
            </a:pPr>
            <a:r>
              <a:rPr lang="es-MX" dirty="0">
                <a:solidFill>
                  <a:schemeClr val="bg1"/>
                </a:solidFill>
                <a:latin typeface="Montserrat" pitchFamily="2" charset="77"/>
              </a:rPr>
              <a:t>Fomentar programas de </a:t>
            </a:r>
            <a:r>
              <a:rPr lang="es-MX" dirty="0" smtClean="0">
                <a:solidFill>
                  <a:schemeClr val="bg1"/>
                </a:solidFill>
                <a:latin typeface="Montserrat" pitchFamily="2" charset="77"/>
              </a:rPr>
              <a:t>capacitación </a:t>
            </a:r>
            <a:r>
              <a:rPr lang="es-MX" dirty="0" err="1" smtClean="0">
                <a:solidFill>
                  <a:schemeClr val="bg1"/>
                </a:solidFill>
                <a:latin typeface="Montserrat" pitchFamily="2" charset="77"/>
              </a:rPr>
              <a:t>yactualización</a:t>
            </a:r>
            <a:r>
              <a:rPr lang="es-MX" dirty="0" smtClean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s-MX" dirty="0">
                <a:solidFill>
                  <a:schemeClr val="bg1"/>
                </a:solidFill>
                <a:latin typeface="Montserrat" pitchFamily="2" charset="77"/>
              </a:rPr>
              <a:t>en la materia de protección de datos personales para su personal.</a:t>
            </a:r>
          </a:p>
          <a:p>
            <a:pPr marL="400050" indent="-400050">
              <a:buFont typeface="+mj-lt"/>
              <a:buAutoNum type="romanUcPeriod"/>
            </a:pPr>
            <a:endParaRPr lang="es-MX" dirty="0">
              <a:solidFill>
                <a:schemeClr val="bg1"/>
              </a:solidFill>
              <a:latin typeface="Montserrat" pitchFamily="2" charset="77"/>
            </a:endParaRPr>
          </a:p>
          <a:p>
            <a:pPr marL="400050" indent="-400050">
              <a:buFont typeface="+mj-lt"/>
              <a:buAutoNum type="romanUcPeriod"/>
            </a:pPr>
            <a:r>
              <a:rPr lang="es-MX" dirty="0">
                <a:solidFill>
                  <a:schemeClr val="bg1"/>
                </a:solidFill>
                <a:latin typeface="Montserrat" pitchFamily="2" charset="77"/>
              </a:rPr>
              <a:t>Implementar mejores prácticas en materia de protección de datos personales al interior de su institución.</a:t>
            </a:r>
          </a:p>
          <a:p>
            <a:pPr marL="400050" indent="-400050">
              <a:buFont typeface="+mj-lt"/>
              <a:buAutoNum type="romanUcPeriod"/>
            </a:pPr>
            <a:endParaRPr lang="es-MX" dirty="0">
              <a:solidFill>
                <a:schemeClr val="bg1"/>
              </a:solidFill>
              <a:latin typeface="Montserrat" pitchFamily="2" charset="77"/>
            </a:endParaRPr>
          </a:p>
          <a:p>
            <a:pPr marL="400050" indent="-400050">
              <a:buFont typeface="+mj-lt"/>
              <a:buAutoNum type="romanUcPeriod"/>
            </a:pPr>
            <a:r>
              <a:rPr lang="es-MX" dirty="0">
                <a:solidFill>
                  <a:schemeClr val="bg1"/>
                </a:solidFill>
                <a:latin typeface="Montserrat" pitchFamily="2" charset="77"/>
              </a:rPr>
              <a:t>Promover la estandarización de procedimientos en materia de protección de datos personales.</a:t>
            </a:r>
          </a:p>
        </p:txBody>
      </p:sp>
    </p:spTree>
    <p:extLst>
      <p:ext uri="{BB962C8B-B14F-4D97-AF65-F5344CB8AC3E}">
        <p14:creationId xmlns:p14="http://schemas.microsoft.com/office/powerpoint/2010/main" val="37298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ED1BB08-CAA2-1D4F-92B0-E8E7671CF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498" y="2590799"/>
            <a:ext cx="9837005" cy="1676402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pPr marL="857250" indent="-857250" algn="ctr">
              <a:buAutoNum type="romanUcPeriod"/>
            </a:pPr>
            <a:r>
              <a:rPr lang="en-US" sz="4000" b="1" dirty="0" err="1">
                <a:solidFill>
                  <a:schemeClr val="bg1"/>
                </a:solidFill>
              </a:rPr>
              <a:t>Aspectos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Generales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sobre</a:t>
            </a:r>
            <a:r>
              <a:rPr lang="en-US" sz="4000" b="1" dirty="0">
                <a:solidFill>
                  <a:schemeClr val="bg1"/>
                </a:solidFill>
              </a:rPr>
              <a:t> la </a:t>
            </a:r>
            <a:r>
              <a:rPr lang="en-US" sz="4000" b="1" dirty="0" err="1">
                <a:solidFill>
                  <a:schemeClr val="bg1"/>
                </a:solidFill>
              </a:rPr>
              <a:t>Protección</a:t>
            </a:r>
            <a:r>
              <a:rPr lang="en-US" sz="4000" b="1" dirty="0">
                <a:solidFill>
                  <a:schemeClr val="bg1"/>
                </a:solidFill>
              </a:rPr>
              <a:t> de </a:t>
            </a:r>
            <a:r>
              <a:rPr lang="en-US" sz="4000" b="1" dirty="0" err="1">
                <a:solidFill>
                  <a:schemeClr val="bg1"/>
                </a:solidFill>
              </a:rPr>
              <a:t>Datos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Personales</a:t>
            </a:r>
            <a:r>
              <a:rPr lang="en-US" sz="40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864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84728" y="555109"/>
            <a:ext cx="5630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chemeClr val="bg1"/>
                </a:solidFill>
                <a:latin typeface="Montserrat" pitchFamily="2" charset="77"/>
              </a:rPr>
              <a:t>Obligaciones</a:t>
            </a:r>
            <a:r>
              <a:rPr lang="en-US" sz="2800" b="1" dirty="0">
                <a:solidFill>
                  <a:schemeClr val="bg1"/>
                </a:solidFill>
                <a:latin typeface="Montserrat" pitchFamily="2" charset="77"/>
              </a:rPr>
              <a:t> de las </a:t>
            </a:r>
            <a:r>
              <a:rPr lang="en-US" sz="2800" b="1" dirty="0" err="1" smtClean="0">
                <a:solidFill>
                  <a:schemeClr val="bg1"/>
                </a:solidFill>
                <a:latin typeface="Montserrat" pitchFamily="2" charset="77"/>
              </a:rPr>
              <a:t>partes</a:t>
            </a:r>
            <a:r>
              <a:rPr lang="en-US" sz="2800" b="1" dirty="0" smtClean="0">
                <a:solidFill>
                  <a:schemeClr val="bg1"/>
                </a:solidFill>
                <a:latin typeface="Montserrat" pitchFamily="2" charset="77"/>
              </a:rPr>
              <a:t>:</a:t>
            </a:r>
            <a:endParaRPr lang="en-US" sz="28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6C4AEC61-D685-614E-BA0B-A9CC664B6BF8}"/>
              </a:ext>
            </a:extLst>
          </p:cNvPr>
          <p:cNvSpPr txBox="1"/>
          <p:nvPr/>
        </p:nvSpPr>
        <p:spPr>
          <a:xfrm>
            <a:off x="1084728" y="1078329"/>
            <a:ext cx="3124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err="1">
                <a:solidFill>
                  <a:schemeClr val="bg1"/>
                </a:solidFill>
                <a:latin typeface="Montserrat" pitchFamily="2" charset="77"/>
              </a:rPr>
              <a:t>IACIP</a:t>
            </a:r>
            <a:endParaRPr lang="en-US" sz="2800" b="1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F5066A88-484C-D243-BECB-78C3062E45AB}"/>
              </a:ext>
            </a:extLst>
          </p:cNvPr>
          <p:cNvSpPr txBox="1"/>
          <p:nvPr/>
        </p:nvSpPr>
        <p:spPr>
          <a:xfrm>
            <a:off x="739587" y="1788459"/>
            <a:ext cx="809513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s-MX" dirty="0" smtClean="0">
                <a:solidFill>
                  <a:schemeClr val="bg1"/>
                </a:solidFill>
                <a:latin typeface="Montserrat" pitchFamily="2" charset="77"/>
              </a:rPr>
              <a:t>Emitir directrices </a:t>
            </a:r>
            <a:r>
              <a:rPr lang="es-MX" dirty="0">
                <a:solidFill>
                  <a:schemeClr val="bg1"/>
                </a:solidFill>
                <a:latin typeface="Montserrat" pitchFamily="2" charset="77"/>
              </a:rPr>
              <a:t>encaminadas a la protección de datos personales en el estado de Guanajuato.</a:t>
            </a:r>
          </a:p>
          <a:p>
            <a:pPr marL="400050" indent="-400050">
              <a:buFont typeface="+mj-lt"/>
              <a:buAutoNum type="romanUcPeriod"/>
            </a:pPr>
            <a:endParaRPr lang="es-MX" dirty="0">
              <a:solidFill>
                <a:schemeClr val="bg1"/>
              </a:solidFill>
              <a:latin typeface="Montserrat" pitchFamily="2" charset="77"/>
            </a:endParaRPr>
          </a:p>
          <a:p>
            <a:pPr marL="400050" indent="-400050">
              <a:buFont typeface="+mj-lt"/>
              <a:buAutoNum type="romanUcPeriod"/>
            </a:pPr>
            <a:r>
              <a:rPr lang="es-MX" dirty="0">
                <a:solidFill>
                  <a:schemeClr val="bg1"/>
                </a:solidFill>
                <a:latin typeface="Montserrat" pitchFamily="2" charset="77"/>
              </a:rPr>
              <a:t>Brindar asesoría continua en la materia de protección de datos personales.</a:t>
            </a:r>
          </a:p>
          <a:p>
            <a:pPr marL="400050" indent="-400050">
              <a:buFont typeface="+mj-lt"/>
              <a:buAutoNum type="romanUcPeriod"/>
            </a:pPr>
            <a:endParaRPr lang="es-MX" dirty="0">
              <a:solidFill>
                <a:schemeClr val="bg1"/>
              </a:solidFill>
              <a:latin typeface="Montserrat" pitchFamily="2" charset="77"/>
            </a:endParaRPr>
          </a:p>
          <a:p>
            <a:pPr marL="400050" indent="-400050">
              <a:buFont typeface="+mj-lt"/>
              <a:buAutoNum type="romanUcPeriod"/>
            </a:pPr>
            <a:r>
              <a:rPr lang="es-MX" dirty="0">
                <a:solidFill>
                  <a:schemeClr val="bg1"/>
                </a:solidFill>
                <a:latin typeface="Montserrat" pitchFamily="2" charset="77"/>
              </a:rPr>
              <a:t>Capacitar al personal de las instituciones sobre la normativa en la materia de protección de datos personales.</a:t>
            </a:r>
          </a:p>
          <a:p>
            <a:pPr marL="400050" indent="-400050">
              <a:buFont typeface="+mj-lt"/>
              <a:buAutoNum type="romanUcPeriod"/>
            </a:pPr>
            <a:endParaRPr lang="es-MX" dirty="0">
              <a:solidFill>
                <a:schemeClr val="bg1"/>
              </a:solidFill>
              <a:latin typeface="Montserrat" pitchFamily="2" charset="77"/>
            </a:endParaRPr>
          </a:p>
          <a:p>
            <a:pPr marL="400050" indent="-400050">
              <a:buFont typeface="+mj-lt"/>
              <a:buAutoNum type="romanUcPeriod"/>
            </a:pPr>
            <a:r>
              <a:rPr lang="es-MX" dirty="0">
                <a:solidFill>
                  <a:schemeClr val="bg1"/>
                </a:solidFill>
                <a:latin typeface="Montserrat" pitchFamily="2" charset="77"/>
              </a:rPr>
              <a:t>Llevar a cabo acciones y actividades que promuevan el conocimiento del derecho a la protección de datos personales.</a:t>
            </a:r>
          </a:p>
          <a:p>
            <a:pPr marL="400050" indent="-400050">
              <a:buFont typeface="+mj-lt"/>
              <a:buAutoNum type="romanUcPeriod"/>
            </a:pPr>
            <a:endParaRPr lang="es-MX" dirty="0">
              <a:solidFill>
                <a:schemeClr val="bg1"/>
              </a:solidFill>
              <a:latin typeface="Montserrat" pitchFamily="2" charset="77"/>
            </a:endParaRPr>
          </a:p>
          <a:p>
            <a:pPr marL="400050" indent="-400050">
              <a:buFont typeface="+mj-lt"/>
              <a:buAutoNum type="romanUcPeriod"/>
            </a:pPr>
            <a:r>
              <a:rPr lang="es-MX" dirty="0">
                <a:solidFill>
                  <a:schemeClr val="bg1"/>
                </a:solidFill>
                <a:latin typeface="Montserrat" pitchFamily="2" charset="77"/>
              </a:rPr>
              <a:t>Evaluar el desempeño de los responsables respecto al cumplimiento de la Ley, mediante la implementación de </a:t>
            </a:r>
            <a:r>
              <a:rPr lang="es-MX" dirty="0" smtClean="0">
                <a:solidFill>
                  <a:schemeClr val="bg1"/>
                </a:solidFill>
                <a:latin typeface="Montserrat" pitchFamily="2" charset="77"/>
              </a:rPr>
              <a:t>indicadores y, en su caso, la emisión de recomendaciones.</a:t>
            </a:r>
            <a:endParaRPr lang="es-MX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4124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451538" y="1244229"/>
            <a:ext cx="8325078" cy="53245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Creación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de un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listado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de enlaces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por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cada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institución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para el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seguimiento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de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acuerdos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Lunes 1 de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abril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2019, el IACIP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hará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llegar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a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los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responsables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la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propuesta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final del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Convenio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para </a:t>
            </a:r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validación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de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sus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respectivas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áreas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de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jurídicas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Viernes 12 de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abril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2019,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los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responsables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deberán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hacer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llegar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su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retroalimentación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o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en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su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caso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, la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validación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del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Convenio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al IACIP.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Mayo 2019, firma del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Convenio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Marco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por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parte de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todos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los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responsables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Propuesta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de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curso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de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capacitación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dirigido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a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todo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el personal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involucrado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en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el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tratamiento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de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datos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personales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impartido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por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 el INAI.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F74A121-A2D6-1B4F-A54B-651CA5A5A439}"/>
              </a:ext>
            </a:extLst>
          </p:cNvPr>
          <p:cNvSpPr txBox="1"/>
          <p:nvPr/>
        </p:nvSpPr>
        <p:spPr>
          <a:xfrm>
            <a:off x="4311895" y="206618"/>
            <a:ext cx="5982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Montserrat" pitchFamily="2" charset="77"/>
              </a:rPr>
              <a:t>Acuerdos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Montserrat" pitchFamily="2" charset="77"/>
              </a:rPr>
              <a:t> Finales</a:t>
            </a:r>
          </a:p>
        </p:txBody>
      </p:sp>
    </p:spTree>
    <p:extLst>
      <p:ext uri="{BB962C8B-B14F-4D97-AF65-F5344CB8AC3E}">
        <p14:creationId xmlns:p14="http://schemas.microsoft.com/office/powerpoint/2010/main" val="164043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021DB0B-0AD4-E241-90CD-9FBB52A84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9354" y="195141"/>
            <a:ext cx="5533292" cy="1325563"/>
          </a:xfrm>
        </p:spPr>
        <p:txBody>
          <a:bodyPr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Marco </a:t>
            </a:r>
            <a:r>
              <a:rPr lang="en-US" b="1" err="1">
                <a:solidFill>
                  <a:schemeClr val="bg1"/>
                </a:solidFill>
              </a:rPr>
              <a:t>Normativo</a:t>
            </a:r>
            <a:r>
              <a:rPr lang="en-US" b="1">
                <a:solidFill>
                  <a:schemeClr val="bg1"/>
                </a:solidFill>
              </a:rPr>
              <a:t> </a:t>
            </a:r>
            <a:endParaRPr lang="es-MX" b="1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742316" y="4304852"/>
            <a:ext cx="3371825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 Light" pitchFamily="2" charset="77"/>
              </a:rPr>
              <a:t>Ley General de </a:t>
            </a:r>
            <a:r>
              <a:rPr lang="en-US" sz="1600" dirty="0" err="1">
                <a:solidFill>
                  <a:schemeClr val="bg1"/>
                </a:solidFill>
                <a:latin typeface="Montserrat Light" pitchFamily="2" charset="77"/>
              </a:rPr>
              <a:t>Protección</a:t>
            </a:r>
            <a:r>
              <a:rPr lang="en-US" sz="1600" dirty="0">
                <a:solidFill>
                  <a:schemeClr val="bg1"/>
                </a:solidFill>
                <a:latin typeface="Montserrat Light" pitchFamily="2" charset="77"/>
              </a:rPr>
              <a:t> de </a:t>
            </a:r>
            <a:r>
              <a:rPr lang="en-US" sz="1600" dirty="0" err="1">
                <a:solidFill>
                  <a:schemeClr val="bg1"/>
                </a:solidFill>
                <a:latin typeface="Montserrat Light" pitchFamily="2" charset="77"/>
              </a:rPr>
              <a:t>Datos</a:t>
            </a:r>
            <a:r>
              <a:rPr lang="en-US" sz="1600" dirty="0">
                <a:solidFill>
                  <a:schemeClr val="bg1"/>
                </a:solidFill>
                <a:latin typeface="Montserrat Light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tserrat Light" pitchFamily="2" charset="77"/>
              </a:rPr>
              <a:t>Personales</a:t>
            </a:r>
            <a:r>
              <a:rPr lang="en-US" sz="1600" dirty="0">
                <a:solidFill>
                  <a:schemeClr val="bg1"/>
                </a:solidFill>
                <a:latin typeface="Montserrat Light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tserrat Light" pitchFamily="2" charset="77"/>
              </a:rPr>
              <a:t>en</a:t>
            </a:r>
            <a:r>
              <a:rPr lang="en-US" sz="1600" dirty="0">
                <a:solidFill>
                  <a:schemeClr val="bg1"/>
                </a:solidFill>
                <a:latin typeface="Montserrat Light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tserrat Light" pitchFamily="2" charset="77"/>
              </a:rPr>
              <a:t>Posesión</a:t>
            </a:r>
            <a:r>
              <a:rPr lang="en-US" sz="1600" dirty="0">
                <a:solidFill>
                  <a:schemeClr val="bg1"/>
                </a:solidFill>
                <a:latin typeface="Montserrat Light" pitchFamily="2" charset="77"/>
              </a:rPr>
              <a:t> de </a:t>
            </a:r>
            <a:r>
              <a:rPr lang="en-US" sz="1600" dirty="0" err="1">
                <a:solidFill>
                  <a:schemeClr val="bg1"/>
                </a:solidFill>
                <a:latin typeface="Montserrat Light" pitchFamily="2" charset="77"/>
              </a:rPr>
              <a:t>Sujetos</a:t>
            </a:r>
            <a:r>
              <a:rPr lang="en-US" sz="1600" dirty="0">
                <a:solidFill>
                  <a:schemeClr val="bg1"/>
                </a:solidFill>
                <a:latin typeface="Montserrat Light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tserrat Light" pitchFamily="2" charset="77"/>
              </a:rPr>
              <a:t>Obligados</a:t>
            </a:r>
            <a:endParaRPr lang="es-MX" sz="1600" dirty="0">
              <a:solidFill>
                <a:schemeClr val="bg1"/>
              </a:solidFill>
              <a:latin typeface="Montserrat Light" pitchFamily="2" charset="77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079875" y="2135424"/>
            <a:ext cx="4232751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Montserrat Light" pitchFamily="2" charset="77"/>
              </a:rPr>
              <a:t>Ley de </a:t>
            </a:r>
            <a:r>
              <a:rPr lang="en-US" sz="1600" err="1">
                <a:solidFill>
                  <a:schemeClr val="bg1"/>
                </a:solidFill>
                <a:latin typeface="Montserrat Light" pitchFamily="2" charset="77"/>
              </a:rPr>
              <a:t>Protección</a:t>
            </a:r>
            <a:r>
              <a:rPr lang="en-US" sz="1600">
                <a:solidFill>
                  <a:schemeClr val="bg1"/>
                </a:solidFill>
                <a:latin typeface="Montserrat Light" pitchFamily="2" charset="77"/>
              </a:rPr>
              <a:t> de </a:t>
            </a:r>
            <a:r>
              <a:rPr lang="en-US" sz="1600" err="1">
                <a:solidFill>
                  <a:schemeClr val="bg1"/>
                </a:solidFill>
                <a:latin typeface="Montserrat Light" pitchFamily="2" charset="77"/>
              </a:rPr>
              <a:t>Datos</a:t>
            </a:r>
            <a:r>
              <a:rPr lang="en-US" sz="1600">
                <a:solidFill>
                  <a:schemeClr val="bg1"/>
                </a:solidFill>
                <a:latin typeface="Montserrat Light" pitchFamily="2" charset="77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Montserrat Light" pitchFamily="2" charset="77"/>
              </a:rPr>
              <a:t>Personales</a:t>
            </a:r>
            <a:r>
              <a:rPr lang="en-US" sz="1600">
                <a:solidFill>
                  <a:schemeClr val="bg1"/>
                </a:solidFill>
                <a:latin typeface="Montserrat Light" pitchFamily="2" charset="77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Montserrat Light" pitchFamily="2" charset="77"/>
              </a:rPr>
              <a:t>en</a:t>
            </a:r>
            <a:r>
              <a:rPr lang="en-US" sz="1600">
                <a:solidFill>
                  <a:schemeClr val="bg1"/>
                </a:solidFill>
                <a:latin typeface="Montserrat Light" pitchFamily="2" charset="77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Montserrat Light" pitchFamily="2" charset="77"/>
              </a:rPr>
              <a:t>Posesión</a:t>
            </a:r>
            <a:r>
              <a:rPr lang="en-US" sz="1600">
                <a:solidFill>
                  <a:schemeClr val="bg1"/>
                </a:solidFill>
                <a:latin typeface="Montserrat Light" pitchFamily="2" charset="77"/>
              </a:rPr>
              <a:t> de </a:t>
            </a:r>
            <a:r>
              <a:rPr lang="en-US" sz="1600" err="1">
                <a:solidFill>
                  <a:schemeClr val="bg1"/>
                </a:solidFill>
                <a:latin typeface="Montserrat Light" pitchFamily="2" charset="77"/>
              </a:rPr>
              <a:t>Sujetos</a:t>
            </a:r>
            <a:r>
              <a:rPr lang="en-US" sz="1600">
                <a:solidFill>
                  <a:schemeClr val="bg1"/>
                </a:solidFill>
                <a:latin typeface="Montserrat Light" pitchFamily="2" charset="77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Montserrat Light" pitchFamily="2" charset="77"/>
              </a:rPr>
              <a:t>Obligados</a:t>
            </a:r>
            <a:r>
              <a:rPr lang="en-US" sz="1600">
                <a:solidFill>
                  <a:schemeClr val="bg1"/>
                </a:solidFill>
                <a:latin typeface="Montserrat Light" pitchFamily="2" charset="77"/>
              </a:rPr>
              <a:t> para el Estado de Guanajuato</a:t>
            </a:r>
            <a:endParaRPr lang="es-MX" sz="1600">
              <a:solidFill>
                <a:schemeClr val="bg1"/>
              </a:solidFill>
              <a:latin typeface="Montserrat Light" pitchFamily="2" charset="77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734397" y="5292827"/>
            <a:ext cx="3755971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err="1">
                <a:solidFill>
                  <a:schemeClr val="bg1"/>
                </a:solidFill>
                <a:latin typeface="Montserrat Light" pitchFamily="2" charset="77"/>
              </a:rPr>
              <a:t>Lineamientos</a:t>
            </a:r>
            <a:r>
              <a:rPr lang="en-US" sz="1600">
                <a:solidFill>
                  <a:schemeClr val="bg1"/>
                </a:solidFill>
                <a:latin typeface="Montserrat Light" pitchFamily="2" charset="77"/>
              </a:rPr>
              <a:t> para la </a:t>
            </a:r>
            <a:r>
              <a:rPr lang="en-US" sz="1600" err="1">
                <a:solidFill>
                  <a:schemeClr val="bg1"/>
                </a:solidFill>
                <a:latin typeface="Montserrat Light" pitchFamily="2" charset="77"/>
              </a:rPr>
              <a:t>Protección</a:t>
            </a:r>
            <a:r>
              <a:rPr lang="en-US" sz="1600">
                <a:solidFill>
                  <a:schemeClr val="bg1"/>
                </a:solidFill>
                <a:latin typeface="Montserrat Light" pitchFamily="2" charset="77"/>
              </a:rPr>
              <a:t> de </a:t>
            </a:r>
            <a:r>
              <a:rPr lang="en-US" sz="1600" err="1">
                <a:solidFill>
                  <a:schemeClr val="bg1"/>
                </a:solidFill>
                <a:latin typeface="Montserrat Light" pitchFamily="2" charset="77"/>
              </a:rPr>
              <a:t>Datos</a:t>
            </a:r>
            <a:r>
              <a:rPr lang="en-US" sz="1600">
                <a:solidFill>
                  <a:schemeClr val="bg1"/>
                </a:solidFill>
                <a:latin typeface="Montserrat Light" pitchFamily="2" charset="77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Montserrat Light" pitchFamily="2" charset="77"/>
              </a:rPr>
              <a:t>Personales</a:t>
            </a:r>
            <a:r>
              <a:rPr lang="en-US" sz="1600">
                <a:solidFill>
                  <a:schemeClr val="bg1"/>
                </a:solidFill>
                <a:latin typeface="Montserrat Light" pitchFamily="2" charset="77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Montserrat Light" pitchFamily="2" charset="77"/>
              </a:rPr>
              <a:t>en</a:t>
            </a:r>
            <a:r>
              <a:rPr lang="en-US" sz="1600">
                <a:solidFill>
                  <a:schemeClr val="bg1"/>
                </a:solidFill>
                <a:latin typeface="Montserrat Light" pitchFamily="2" charset="77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Montserrat Light" pitchFamily="2" charset="77"/>
              </a:rPr>
              <a:t>Posesión</a:t>
            </a:r>
            <a:r>
              <a:rPr lang="en-US" sz="1600">
                <a:solidFill>
                  <a:schemeClr val="bg1"/>
                </a:solidFill>
                <a:latin typeface="Montserrat Light" pitchFamily="2" charset="77"/>
              </a:rPr>
              <a:t> de </a:t>
            </a:r>
            <a:r>
              <a:rPr lang="en-US" sz="1600" err="1">
                <a:solidFill>
                  <a:schemeClr val="bg1"/>
                </a:solidFill>
                <a:latin typeface="Montserrat Light" pitchFamily="2" charset="77"/>
              </a:rPr>
              <a:t>Sujetos</a:t>
            </a:r>
            <a:r>
              <a:rPr lang="en-US" sz="1600">
                <a:solidFill>
                  <a:schemeClr val="bg1"/>
                </a:solidFill>
                <a:latin typeface="Montserrat Light" pitchFamily="2" charset="77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Montserrat Light" pitchFamily="2" charset="77"/>
              </a:rPr>
              <a:t>Obligados</a:t>
            </a:r>
            <a:r>
              <a:rPr lang="en-US" sz="1600">
                <a:solidFill>
                  <a:schemeClr val="bg1"/>
                </a:solidFill>
                <a:latin typeface="Montserrat Light" pitchFamily="2" charset="77"/>
              </a:rPr>
              <a:t> para el Estado de Guanajuato</a:t>
            </a:r>
            <a:endParaRPr lang="es-MX" sz="1600">
              <a:solidFill>
                <a:schemeClr val="bg1"/>
              </a:solidFill>
              <a:latin typeface="Montserrat Light" pitchFamily="2" charset="77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306079" y="1465074"/>
            <a:ext cx="3449898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err="1">
                <a:solidFill>
                  <a:schemeClr val="bg1"/>
                </a:solidFill>
                <a:latin typeface="Montserrat Light" pitchFamily="2" charset="77"/>
              </a:rPr>
              <a:t>Constitución</a:t>
            </a:r>
            <a:r>
              <a:rPr lang="en-US" sz="1600">
                <a:solidFill>
                  <a:schemeClr val="bg1"/>
                </a:solidFill>
                <a:latin typeface="Montserrat Light" pitchFamily="2" charset="77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Montserrat Light" pitchFamily="2" charset="77"/>
              </a:rPr>
              <a:t>Política</a:t>
            </a:r>
            <a:r>
              <a:rPr lang="en-US" sz="1600">
                <a:solidFill>
                  <a:schemeClr val="bg1"/>
                </a:solidFill>
                <a:latin typeface="Montserrat Light" pitchFamily="2" charset="77"/>
              </a:rPr>
              <a:t> de </a:t>
            </a:r>
            <a:r>
              <a:rPr lang="en-US" sz="1600" err="1">
                <a:solidFill>
                  <a:schemeClr val="bg1"/>
                </a:solidFill>
                <a:latin typeface="Montserrat Light" pitchFamily="2" charset="77"/>
              </a:rPr>
              <a:t>los</a:t>
            </a:r>
            <a:r>
              <a:rPr lang="en-US" sz="1600">
                <a:solidFill>
                  <a:schemeClr val="bg1"/>
                </a:solidFill>
                <a:latin typeface="Montserrat Light" pitchFamily="2" charset="77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Montserrat Light" pitchFamily="2" charset="77"/>
              </a:rPr>
              <a:t>Estados</a:t>
            </a:r>
            <a:r>
              <a:rPr lang="en-US" sz="1600">
                <a:solidFill>
                  <a:schemeClr val="bg1"/>
                </a:solidFill>
                <a:latin typeface="Montserrat Light" pitchFamily="2" charset="77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Montserrat Light" pitchFamily="2" charset="77"/>
              </a:rPr>
              <a:t>Unidos</a:t>
            </a:r>
            <a:r>
              <a:rPr lang="en-US" sz="1600">
                <a:solidFill>
                  <a:schemeClr val="bg1"/>
                </a:solidFill>
                <a:latin typeface="Montserrat Light" pitchFamily="2" charset="77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Montserrat Light" pitchFamily="2" charset="77"/>
              </a:rPr>
              <a:t>Mexicanos</a:t>
            </a:r>
            <a:endParaRPr lang="en-US" sz="1600">
              <a:solidFill>
                <a:schemeClr val="bg1"/>
              </a:solidFill>
              <a:latin typeface="Montserrat Light" pitchFamily="2" charset="77"/>
            </a:endParaRPr>
          </a:p>
          <a:p>
            <a:pPr algn="ctr"/>
            <a:r>
              <a:rPr lang="en-US" sz="1600" err="1">
                <a:solidFill>
                  <a:schemeClr val="bg1"/>
                </a:solidFill>
                <a:latin typeface="Montserrat Light" pitchFamily="2" charset="77"/>
              </a:rPr>
              <a:t>Artículo</a:t>
            </a:r>
            <a:r>
              <a:rPr lang="en-US" sz="1600">
                <a:solidFill>
                  <a:schemeClr val="bg1"/>
                </a:solidFill>
                <a:latin typeface="Montserrat Light" pitchFamily="2" charset="77"/>
              </a:rPr>
              <a:t> 16</a:t>
            </a:r>
            <a:endParaRPr lang="es-MX" sz="1600">
              <a:solidFill>
                <a:schemeClr val="bg1"/>
              </a:solidFill>
              <a:latin typeface="Montserrat Light" pitchFamily="2" charset="77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xmlns="" id="{9A4E17C8-4663-A045-AE84-BA7C5C491FD3}"/>
              </a:ext>
            </a:extLst>
          </p:cNvPr>
          <p:cNvCxnSpPr>
            <a:cxnSpLocks/>
          </p:cNvCxnSpPr>
          <p:nvPr/>
        </p:nvCxnSpPr>
        <p:spPr>
          <a:xfrm>
            <a:off x="2033886" y="2579097"/>
            <a:ext cx="1062011" cy="136588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xmlns="" id="{B5E41DE6-41FD-FE4D-A1A6-29AF89154674}"/>
              </a:ext>
            </a:extLst>
          </p:cNvPr>
          <p:cNvCxnSpPr>
            <a:cxnSpLocks/>
          </p:cNvCxnSpPr>
          <p:nvPr/>
        </p:nvCxnSpPr>
        <p:spPr>
          <a:xfrm flipH="1">
            <a:off x="3095898" y="3161703"/>
            <a:ext cx="3275170" cy="78328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xmlns="" id="{29AF9A8D-2309-0B49-A693-5C132A330439}"/>
              </a:ext>
            </a:extLst>
          </p:cNvPr>
          <p:cNvCxnSpPr>
            <a:cxnSpLocks/>
          </p:cNvCxnSpPr>
          <p:nvPr/>
        </p:nvCxnSpPr>
        <p:spPr>
          <a:xfrm>
            <a:off x="6371068" y="3161703"/>
            <a:ext cx="2955812" cy="180335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ipse 23">
            <a:extLst>
              <a:ext uri="{FF2B5EF4-FFF2-40B4-BE49-F238E27FC236}">
                <a16:creationId xmlns:a16="http://schemas.microsoft.com/office/drawing/2014/main" xmlns="" id="{A78D6BCA-512E-B147-A612-9ECF2426F24A}"/>
              </a:ext>
            </a:extLst>
          </p:cNvPr>
          <p:cNvSpPr/>
          <p:nvPr/>
        </p:nvSpPr>
        <p:spPr>
          <a:xfrm>
            <a:off x="3030582" y="3830239"/>
            <a:ext cx="221577" cy="221577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xmlns="" id="{3A10DD08-784C-7146-9337-736E843AF8DF}"/>
              </a:ext>
            </a:extLst>
          </p:cNvPr>
          <p:cNvSpPr/>
          <p:nvPr/>
        </p:nvSpPr>
        <p:spPr>
          <a:xfrm>
            <a:off x="6296297" y="3059530"/>
            <a:ext cx="221577" cy="2215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xmlns="" id="{2EBF6FE5-3B9E-F34F-9E53-A1FC168DEE77}"/>
              </a:ext>
            </a:extLst>
          </p:cNvPr>
          <p:cNvSpPr/>
          <p:nvPr/>
        </p:nvSpPr>
        <p:spPr>
          <a:xfrm>
            <a:off x="9196251" y="4823016"/>
            <a:ext cx="221577" cy="221577"/>
          </a:xfrm>
          <a:prstGeom prst="ellipse">
            <a:avLst/>
          </a:prstGeom>
          <a:solidFill>
            <a:srgbClr val="EE4EA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xmlns="" id="{560ED41F-8F57-8A4C-85AB-F791C8335AF6}"/>
              </a:ext>
            </a:extLst>
          </p:cNvPr>
          <p:cNvSpPr/>
          <p:nvPr/>
        </p:nvSpPr>
        <p:spPr>
          <a:xfrm>
            <a:off x="1920240" y="2419451"/>
            <a:ext cx="221577" cy="221577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E4BAEE84-B4EF-2440-8FC6-50546DC12A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584" y="4427999"/>
            <a:ext cx="928732" cy="584702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xmlns="" id="{8A85BA5F-0F23-5842-A5DC-A839887191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621" y="5535461"/>
            <a:ext cx="699154" cy="59195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xmlns="" id="{B9A17E2E-2264-DE4B-83F2-E622A1213A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7874" y="2067762"/>
            <a:ext cx="472731" cy="70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6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2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021DB0B-0AD4-E241-90CD-9FBB52A84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0068" y="1372635"/>
            <a:ext cx="6232855" cy="1325563"/>
          </a:xfrm>
        </p:spPr>
        <p:txBody>
          <a:bodyPr>
            <a:normAutofit fontScale="90000"/>
          </a:bodyPr>
          <a:lstStyle/>
          <a:p>
            <a:r>
              <a:rPr lang="en-US" sz="4000" b="1">
                <a:solidFill>
                  <a:srgbClr val="049FC7"/>
                </a:solidFill>
                <a:latin typeface="Montserrat" pitchFamily="2" charset="77"/>
              </a:rPr>
              <a:t>Derecho de </a:t>
            </a:r>
            <a:r>
              <a:rPr lang="en-US" sz="4000" b="1" err="1">
                <a:solidFill>
                  <a:srgbClr val="049FC7"/>
                </a:solidFill>
                <a:latin typeface="Montserrat" pitchFamily="2" charset="77"/>
              </a:rPr>
              <a:t>Protección</a:t>
            </a:r>
            <a:r>
              <a:rPr lang="en-US" sz="4000" b="1">
                <a:solidFill>
                  <a:srgbClr val="049FC7"/>
                </a:solidFill>
                <a:latin typeface="Montserrat" pitchFamily="2" charset="77"/>
              </a:rPr>
              <a:t/>
            </a:r>
            <a:br>
              <a:rPr lang="en-US" sz="4000" b="1">
                <a:solidFill>
                  <a:srgbClr val="049FC7"/>
                </a:solidFill>
                <a:latin typeface="Montserrat" pitchFamily="2" charset="77"/>
              </a:rPr>
            </a:br>
            <a:r>
              <a:rPr lang="en-US" sz="4000" b="1">
                <a:solidFill>
                  <a:srgbClr val="049FC7"/>
                </a:solidFill>
                <a:latin typeface="Montserrat" pitchFamily="2" charset="77"/>
              </a:rPr>
              <a:t>de </a:t>
            </a:r>
            <a:r>
              <a:rPr lang="en-US" sz="4000" b="1" err="1">
                <a:solidFill>
                  <a:srgbClr val="049FC7"/>
                </a:solidFill>
                <a:latin typeface="Montserrat" pitchFamily="2" charset="77"/>
              </a:rPr>
              <a:t>Datos</a:t>
            </a:r>
            <a:r>
              <a:rPr lang="en-US" sz="4000" b="1">
                <a:solidFill>
                  <a:srgbClr val="049FC7"/>
                </a:solidFill>
                <a:latin typeface="Montserrat" pitchFamily="2" charset="77"/>
              </a:rPr>
              <a:t> </a:t>
            </a:r>
            <a:r>
              <a:rPr lang="en-US" sz="4000" b="1" err="1">
                <a:solidFill>
                  <a:srgbClr val="049FC7"/>
                </a:solidFill>
                <a:latin typeface="Montserrat" pitchFamily="2" charset="77"/>
              </a:rPr>
              <a:t>Personales</a:t>
            </a:r>
            <a:endParaRPr lang="es-MX" sz="4000" b="1">
              <a:solidFill>
                <a:srgbClr val="049FC7"/>
              </a:solidFill>
              <a:latin typeface="Montserrat" pitchFamily="2" charset="77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720068" y="3055424"/>
            <a:ext cx="7077681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Facultad</a:t>
            </a:r>
            <a:r>
              <a:rPr lang="en-US" sz="21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 que </a:t>
            </a:r>
            <a:r>
              <a:rPr lang="en-US" sz="210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otorga</a:t>
            </a:r>
            <a:r>
              <a:rPr lang="en-US" sz="21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 la Ley a </a:t>
            </a:r>
            <a:r>
              <a:rPr lang="en-US" sz="210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los</a:t>
            </a:r>
            <a:r>
              <a:rPr lang="en-US" sz="21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 </a:t>
            </a:r>
            <a:r>
              <a:rPr lang="en-US" sz="210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titulares</a:t>
            </a:r>
            <a:r>
              <a:rPr lang="en-US" sz="21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, para que </a:t>
            </a:r>
            <a:r>
              <a:rPr lang="en-US" sz="210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como</a:t>
            </a:r>
            <a:r>
              <a:rPr lang="en-US" sz="21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 </a:t>
            </a:r>
            <a:r>
              <a:rPr lang="en-US" sz="2100" b="1" err="1">
                <a:solidFill>
                  <a:srgbClr val="049FC7"/>
                </a:solidFill>
                <a:latin typeface="Montserrat ExtraBold" pitchFamily="2" charset="77"/>
              </a:rPr>
              <a:t>dueños</a:t>
            </a:r>
            <a:r>
              <a:rPr lang="en-US" sz="2100" b="1">
                <a:solidFill>
                  <a:srgbClr val="049FC7"/>
                </a:solidFill>
                <a:latin typeface="Montserrat ExtraBold" pitchFamily="2" charset="77"/>
              </a:rPr>
              <a:t> de </a:t>
            </a:r>
            <a:r>
              <a:rPr lang="en-US" sz="2100" b="1" err="1">
                <a:solidFill>
                  <a:srgbClr val="049FC7"/>
                </a:solidFill>
                <a:latin typeface="Montserrat ExtraBold" pitchFamily="2" charset="77"/>
              </a:rPr>
              <a:t>sus</a:t>
            </a:r>
            <a:r>
              <a:rPr lang="en-US" sz="2100" b="1">
                <a:solidFill>
                  <a:srgbClr val="049FC7"/>
                </a:solidFill>
                <a:latin typeface="Montserrat ExtraBold" pitchFamily="2" charset="77"/>
              </a:rPr>
              <a:t> </a:t>
            </a:r>
            <a:r>
              <a:rPr lang="en-US" sz="2100" b="1" err="1">
                <a:solidFill>
                  <a:srgbClr val="049FC7"/>
                </a:solidFill>
                <a:latin typeface="Montserrat ExtraBold" pitchFamily="2" charset="77"/>
              </a:rPr>
              <a:t>datos</a:t>
            </a:r>
            <a:r>
              <a:rPr lang="en-US" sz="2100" b="1">
                <a:solidFill>
                  <a:srgbClr val="049FC7"/>
                </a:solidFill>
                <a:latin typeface="Montserrat ExtraBold" pitchFamily="2" charset="77"/>
              </a:rPr>
              <a:t> </a:t>
            </a:r>
            <a:r>
              <a:rPr lang="en-US" sz="2100" b="1" err="1">
                <a:solidFill>
                  <a:srgbClr val="049FC7"/>
                </a:solidFill>
                <a:latin typeface="Montserrat ExtraBold" pitchFamily="2" charset="77"/>
              </a:rPr>
              <a:t>personales</a:t>
            </a:r>
            <a:r>
              <a:rPr lang="en-US" sz="2100" b="1">
                <a:solidFill>
                  <a:srgbClr val="049FC7"/>
                </a:solidFill>
                <a:latin typeface="Montserrat ExtraBold" pitchFamily="2" charset="77"/>
              </a:rPr>
              <a:t> </a:t>
            </a:r>
            <a:r>
              <a:rPr lang="en-US" sz="210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decidan</a:t>
            </a:r>
            <a:r>
              <a:rPr lang="en-US" sz="21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:</a:t>
            </a:r>
          </a:p>
          <a:p>
            <a:endParaRPr lang="en-US" sz="240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77"/>
            </a:endParaRPr>
          </a:p>
          <a:p>
            <a:r>
              <a:rPr lang="en-US" sz="2100" b="1">
                <a:solidFill>
                  <a:srgbClr val="049FC7"/>
                </a:solidFill>
                <a:latin typeface="Montserrat" pitchFamily="2" charset="77"/>
              </a:rPr>
              <a:t>¿A </a:t>
            </a:r>
            <a:r>
              <a:rPr lang="en-US" sz="2100" b="1" err="1">
                <a:solidFill>
                  <a:srgbClr val="049FC7"/>
                </a:solidFill>
                <a:latin typeface="Montserrat" pitchFamily="2" charset="77"/>
              </a:rPr>
              <a:t>quién</a:t>
            </a:r>
            <a:r>
              <a:rPr lang="en-US" sz="2100" b="1">
                <a:solidFill>
                  <a:srgbClr val="049FC7"/>
                </a:solidFill>
                <a:latin typeface="Montserrat" pitchFamily="2" charset="77"/>
              </a:rPr>
              <a:t> </a:t>
            </a:r>
            <a:r>
              <a:rPr lang="en-US" sz="2100" b="1" err="1">
                <a:solidFill>
                  <a:srgbClr val="049FC7"/>
                </a:solidFill>
                <a:latin typeface="Montserrat" pitchFamily="2" charset="77"/>
              </a:rPr>
              <a:t>proporcionan</a:t>
            </a:r>
            <a:r>
              <a:rPr lang="en-US" sz="2100" b="1">
                <a:solidFill>
                  <a:srgbClr val="049FC7"/>
                </a:solidFill>
                <a:latin typeface="Montserrat" pitchFamily="2" charset="77"/>
              </a:rPr>
              <a:t> </a:t>
            </a:r>
            <a:r>
              <a:rPr lang="en-US" sz="2100" b="1" err="1">
                <a:solidFill>
                  <a:srgbClr val="049FC7"/>
                </a:solidFill>
                <a:latin typeface="Montserrat" pitchFamily="2" charset="77"/>
              </a:rPr>
              <a:t>su información</a:t>
            </a:r>
            <a:r>
              <a:rPr lang="en-US" sz="2100" b="1">
                <a:solidFill>
                  <a:srgbClr val="049FC7"/>
                </a:solidFill>
                <a:latin typeface="Montserrat" pitchFamily="2" charset="77"/>
              </a:rPr>
              <a:t> personal?</a:t>
            </a:r>
          </a:p>
          <a:p>
            <a:endParaRPr lang="en-US" sz="2400" b="1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77"/>
            </a:endParaRPr>
          </a:p>
          <a:p>
            <a:r>
              <a:rPr lang="en-US" sz="2100" b="1">
                <a:solidFill>
                  <a:srgbClr val="049FC7"/>
                </a:solidFill>
                <a:latin typeface="Montserrat" pitchFamily="2" charset="77"/>
              </a:rPr>
              <a:t>¿Para </a:t>
            </a:r>
            <a:r>
              <a:rPr lang="en-US" sz="2100" b="1" err="1">
                <a:solidFill>
                  <a:srgbClr val="049FC7"/>
                </a:solidFill>
                <a:latin typeface="Montserrat" pitchFamily="2" charset="77"/>
              </a:rPr>
              <a:t>qué</a:t>
            </a:r>
            <a:r>
              <a:rPr lang="en-US" sz="2100" b="1">
                <a:solidFill>
                  <a:srgbClr val="049FC7"/>
                </a:solidFill>
                <a:latin typeface="Montserrat" pitchFamily="2" charset="77"/>
              </a:rPr>
              <a:t> </a:t>
            </a:r>
            <a:r>
              <a:rPr lang="en-US" sz="2100" b="1" err="1">
                <a:solidFill>
                  <a:srgbClr val="049FC7"/>
                </a:solidFill>
                <a:latin typeface="Montserrat" pitchFamily="2" charset="77"/>
              </a:rPr>
              <a:t>finalidades</a:t>
            </a:r>
            <a:r>
              <a:rPr lang="en-US" sz="2100" b="1">
                <a:solidFill>
                  <a:srgbClr val="049FC7"/>
                </a:solidFill>
                <a:latin typeface="Montserrat" pitchFamily="2" charset="77"/>
              </a:rPr>
              <a:t>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B349989-8D76-C44A-AFB0-4B68D864F0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0879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9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589672" y="854285"/>
            <a:ext cx="9012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chemeClr val="bg1"/>
                </a:solidFill>
                <a:latin typeface="Montserrat" pitchFamily="2" charset="77"/>
              </a:rPr>
              <a:t>Este derecho le </a:t>
            </a:r>
            <a:r>
              <a:rPr lang="en-US" sz="2200" err="1">
                <a:solidFill>
                  <a:schemeClr val="bg1"/>
                </a:solidFill>
                <a:latin typeface="Montserrat" pitchFamily="2" charset="77"/>
              </a:rPr>
              <a:t>permite</a:t>
            </a:r>
            <a:r>
              <a:rPr lang="en-US" sz="2200">
                <a:solidFill>
                  <a:schemeClr val="bg1"/>
                </a:solidFill>
                <a:latin typeface="Montserrat" pitchFamily="2" charset="77"/>
              </a:rPr>
              <a:t> al titular a </a:t>
            </a:r>
            <a:r>
              <a:rPr lang="en-US" sz="2200" i="1" err="1">
                <a:solidFill>
                  <a:schemeClr val="bg1"/>
                </a:solidFill>
                <a:latin typeface="Montserrat" pitchFamily="2" charset="77"/>
              </a:rPr>
              <a:t>Acceder</a:t>
            </a:r>
            <a:r>
              <a:rPr lang="en-US" sz="2200" i="1">
                <a:solidFill>
                  <a:schemeClr val="bg1"/>
                </a:solidFill>
                <a:latin typeface="Montserrat" pitchFamily="2" charset="77"/>
              </a:rPr>
              <a:t>, </a:t>
            </a:r>
            <a:r>
              <a:rPr lang="en-US" sz="2200" i="1" err="1">
                <a:solidFill>
                  <a:schemeClr val="bg1"/>
                </a:solidFill>
                <a:latin typeface="Montserrat" pitchFamily="2" charset="77"/>
              </a:rPr>
              <a:t>Rectificar</a:t>
            </a:r>
            <a:r>
              <a:rPr lang="en-US" sz="2200" i="1">
                <a:solidFill>
                  <a:schemeClr val="bg1"/>
                </a:solidFill>
                <a:latin typeface="Montserrat" pitchFamily="2" charset="77"/>
              </a:rPr>
              <a:t>, </a:t>
            </a:r>
            <a:r>
              <a:rPr lang="en-US" sz="2200" i="1" err="1">
                <a:solidFill>
                  <a:schemeClr val="bg1"/>
                </a:solidFill>
                <a:latin typeface="Montserrat" pitchFamily="2" charset="77"/>
              </a:rPr>
              <a:t>Cancelar</a:t>
            </a:r>
            <a:r>
              <a:rPr lang="en-US" sz="2200" i="1">
                <a:solidFill>
                  <a:schemeClr val="bg1"/>
                </a:solidFill>
                <a:latin typeface="Montserrat" pitchFamily="2" charset="77"/>
              </a:rPr>
              <a:t> y </a:t>
            </a:r>
            <a:r>
              <a:rPr lang="en-US" sz="2200" i="1" err="1">
                <a:solidFill>
                  <a:schemeClr val="bg1"/>
                </a:solidFill>
                <a:latin typeface="Montserrat" pitchFamily="2" charset="77"/>
              </a:rPr>
              <a:t>Oponerse</a:t>
            </a:r>
            <a:r>
              <a:rPr lang="en-US" sz="2200">
                <a:solidFill>
                  <a:schemeClr val="bg1"/>
                </a:solidFill>
                <a:latin typeface="Montserrat" pitchFamily="2" charset="77"/>
              </a:rPr>
              <a:t> al </a:t>
            </a:r>
            <a:r>
              <a:rPr lang="en-US" sz="2200" err="1">
                <a:solidFill>
                  <a:schemeClr val="bg1"/>
                </a:solidFill>
                <a:latin typeface="Montserrat" pitchFamily="2" charset="77"/>
              </a:rPr>
              <a:t>tratamiento </a:t>
            </a:r>
            <a:r>
              <a:rPr lang="en-US" sz="2200">
                <a:solidFill>
                  <a:schemeClr val="bg1"/>
                </a:solidFill>
                <a:latin typeface="Montserrat" pitchFamily="2" charset="77"/>
              </a:rPr>
              <a:t>de </a:t>
            </a:r>
            <a:r>
              <a:rPr lang="en-US" sz="2200" err="1">
                <a:solidFill>
                  <a:schemeClr val="bg1"/>
                </a:solidFill>
                <a:latin typeface="Montserrat" pitchFamily="2" charset="77"/>
              </a:rPr>
              <a:t>sus</a:t>
            </a:r>
            <a:r>
              <a:rPr lang="en-US" sz="220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2200" err="1">
                <a:solidFill>
                  <a:schemeClr val="bg1"/>
                </a:solidFill>
                <a:latin typeface="Montserrat" pitchFamily="2" charset="77"/>
              </a:rPr>
              <a:t>datos</a:t>
            </a:r>
            <a:r>
              <a:rPr lang="en-US" sz="220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2200" err="1">
                <a:solidFill>
                  <a:schemeClr val="bg1"/>
                </a:solidFill>
                <a:latin typeface="Montserrat" pitchFamily="2" charset="77"/>
              </a:rPr>
              <a:t>personales</a:t>
            </a:r>
            <a:r>
              <a:rPr lang="en-US" sz="2200">
                <a:solidFill>
                  <a:schemeClr val="bg1"/>
                </a:solidFill>
                <a:latin typeface="Montserrat" pitchFamily="2" charset="77"/>
              </a:rPr>
              <a:t>.</a:t>
            </a:r>
            <a:endParaRPr lang="es-MX" sz="220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55750B87-4CB7-6848-AE26-E4371E91538D}"/>
              </a:ext>
            </a:extLst>
          </p:cNvPr>
          <p:cNvSpPr txBox="1">
            <a:spLocks/>
          </p:cNvSpPr>
          <p:nvPr/>
        </p:nvSpPr>
        <p:spPr>
          <a:xfrm>
            <a:off x="3404167" y="2034050"/>
            <a:ext cx="5383665" cy="819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chemeClr val="bg1"/>
                </a:solidFill>
                <a:latin typeface="Montserrat" pitchFamily="2" charset="77"/>
              </a:rPr>
              <a:t>Derechos ARCO</a:t>
            </a:r>
            <a:endParaRPr lang="es-MX" b="1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xmlns="" id="{203CCC4D-F2BF-084D-9D28-0036C3EE4D98}"/>
              </a:ext>
            </a:extLst>
          </p:cNvPr>
          <p:cNvSpPr/>
          <p:nvPr/>
        </p:nvSpPr>
        <p:spPr>
          <a:xfrm>
            <a:off x="1464125" y="3223881"/>
            <a:ext cx="1842291" cy="1842291"/>
          </a:xfrm>
          <a:prstGeom prst="ellipse">
            <a:avLst/>
          </a:prstGeom>
          <a:noFill/>
          <a:ln w="349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94F088EB-6A16-634B-B84B-FCD76B35F202}"/>
              </a:ext>
            </a:extLst>
          </p:cNvPr>
          <p:cNvSpPr/>
          <p:nvPr/>
        </p:nvSpPr>
        <p:spPr>
          <a:xfrm>
            <a:off x="8885583" y="3223881"/>
            <a:ext cx="1842291" cy="1842291"/>
          </a:xfrm>
          <a:prstGeom prst="ellipse">
            <a:avLst/>
          </a:prstGeom>
          <a:noFill/>
          <a:ln w="349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6A916507-51EF-8244-82C1-957F3594646B}"/>
              </a:ext>
            </a:extLst>
          </p:cNvPr>
          <p:cNvSpPr/>
          <p:nvPr/>
        </p:nvSpPr>
        <p:spPr>
          <a:xfrm>
            <a:off x="6440554" y="3223881"/>
            <a:ext cx="1842291" cy="1842291"/>
          </a:xfrm>
          <a:prstGeom prst="ellipse">
            <a:avLst/>
          </a:prstGeom>
          <a:noFill/>
          <a:ln w="349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F5882787-0BBE-F54C-800B-1E497209B08F}"/>
              </a:ext>
            </a:extLst>
          </p:cNvPr>
          <p:cNvSpPr/>
          <p:nvPr/>
        </p:nvSpPr>
        <p:spPr>
          <a:xfrm>
            <a:off x="3871287" y="3223881"/>
            <a:ext cx="1842291" cy="1842291"/>
          </a:xfrm>
          <a:prstGeom prst="ellipse">
            <a:avLst/>
          </a:prstGeom>
          <a:noFill/>
          <a:ln w="349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F1A52597-44D3-3049-B4AC-035648B470D8}"/>
              </a:ext>
            </a:extLst>
          </p:cNvPr>
          <p:cNvSpPr txBox="1">
            <a:spLocks/>
          </p:cNvSpPr>
          <p:nvPr/>
        </p:nvSpPr>
        <p:spPr>
          <a:xfrm>
            <a:off x="1075797" y="5190821"/>
            <a:ext cx="2618945" cy="819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>
                <a:solidFill>
                  <a:schemeClr val="bg1"/>
                </a:solidFill>
                <a:latin typeface="Montserrat Medium" pitchFamily="2" charset="77"/>
              </a:rPr>
              <a:t>ACCESO</a:t>
            </a:r>
            <a:endParaRPr lang="es-MX" sz="2400">
              <a:solidFill>
                <a:schemeClr val="bg1"/>
              </a:solidFill>
              <a:latin typeface="Montserrat Medium" pitchFamily="2" charset="77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C1A39F00-36EE-6F48-80E2-61500B13EFBE}"/>
              </a:ext>
            </a:extLst>
          </p:cNvPr>
          <p:cNvSpPr txBox="1">
            <a:spLocks/>
          </p:cNvSpPr>
          <p:nvPr/>
        </p:nvSpPr>
        <p:spPr>
          <a:xfrm>
            <a:off x="3451249" y="5190821"/>
            <a:ext cx="2618945" cy="819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>
                <a:solidFill>
                  <a:schemeClr val="bg1"/>
                </a:solidFill>
                <a:latin typeface="Montserrat Medium" pitchFamily="2" charset="77"/>
              </a:rPr>
              <a:t>RECTIFICACIÓN</a:t>
            </a:r>
            <a:endParaRPr lang="es-MX" sz="2400">
              <a:solidFill>
                <a:schemeClr val="bg1"/>
              </a:solidFill>
              <a:latin typeface="Montserrat Medium" pitchFamily="2" charset="77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883A34BD-8EBE-5843-A4C0-D6BC421DF0A0}"/>
              </a:ext>
            </a:extLst>
          </p:cNvPr>
          <p:cNvSpPr txBox="1">
            <a:spLocks/>
          </p:cNvSpPr>
          <p:nvPr/>
        </p:nvSpPr>
        <p:spPr>
          <a:xfrm>
            <a:off x="6168887" y="5190821"/>
            <a:ext cx="2618945" cy="819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>
                <a:solidFill>
                  <a:schemeClr val="bg1"/>
                </a:solidFill>
                <a:latin typeface="Montserrat Medium" pitchFamily="2" charset="77"/>
              </a:rPr>
              <a:t>CANCELACIÓN</a:t>
            </a:r>
            <a:endParaRPr lang="es-MX" sz="2400">
              <a:solidFill>
                <a:schemeClr val="bg1"/>
              </a:solidFill>
              <a:latin typeface="Montserrat Medium" pitchFamily="2" charset="77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DA92F149-88B9-C34B-951D-57203F3179F7}"/>
              </a:ext>
            </a:extLst>
          </p:cNvPr>
          <p:cNvSpPr txBox="1">
            <a:spLocks/>
          </p:cNvSpPr>
          <p:nvPr/>
        </p:nvSpPr>
        <p:spPr>
          <a:xfrm>
            <a:off x="8885584" y="5190821"/>
            <a:ext cx="1958008" cy="819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>
                <a:solidFill>
                  <a:schemeClr val="bg1"/>
                </a:solidFill>
                <a:latin typeface="Montserrat Medium" pitchFamily="2" charset="77"/>
              </a:rPr>
              <a:t>OPOSICIÓN</a:t>
            </a:r>
            <a:endParaRPr lang="es-MX" sz="2400">
              <a:solidFill>
                <a:schemeClr val="bg1"/>
              </a:solidFill>
              <a:latin typeface="Montserrat Medium" pitchFamily="2" charset="77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E5B743A3-5139-A741-BC3B-9E15811B6D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162" y="3807297"/>
            <a:ext cx="752540" cy="72771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B5D6B395-BB37-B040-80F0-F8FB71747D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8522" y="3807297"/>
            <a:ext cx="766354" cy="766354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215C3E22-87B0-E040-8DCF-A1B53AA8F80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1334" y="4071175"/>
            <a:ext cx="976913" cy="199953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4B694D9A-C702-6149-B0F5-DE99687C0A0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6133" y="3701251"/>
            <a:ext cx="778272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7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021DB0B-0AD4-E241-90CD-9FBB52A84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111" y="1848678"/>
            <a:ext cx="5339830" cy="8845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err="1">
                <a:solidFill>
                  <a:schemeClr val="accent4">
                    <a:lumMod val="75000"/>
                  </a:schemeClr>
                </a:solidFill>
              </a:rPr>
              <a:t>Datos</a:t>
            </a:r>
            <a:r>
              <a:rPr lang="en-US" b="1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err="1">
                <a:solidFill>
                  <a:schemeClr val="accent4">
                    <a:lumMod val="75000"/>
                  </a:schemeClr>
                </a:solidFill>
              </a:rPr>
              <a:t>Personales</a:t>
            </a:r>
            <a:endParaRPr lang="es-MX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ED1BB08-CAA2-1D4F-92B0-E8E7671CF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111" y="2952210"/>
            <a:ext cx="6192842" cy="13514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>
                <a:solidFill>
                  <a:schemeClr val="accent6">
                    <a:lumMod val="75000"/>
                  </a:schemeClr>
                </a:solidFill>
              </a:rPr>
              <a:t>Cualquier información concerniente a una </a:t>
            </a:r>
            <a:r>
              <a:rPr lang="es-MX" b="1">
                <a:solidFill>
                  <a:schemeClr val="accent6">
                    <a:lumMod val="75000"/>
                  </a:schemeClr>
                </a:solidFill>
              </a:rPr>
              <a:t>persona física identificada </a:t>
            </a:r>
            <a:r>
              <a:rPr lang="es-MX">
                <a:solidFill>
                  <a:schemeClr val="accent6">
                    <a:lumMod val="75000"/>
                  </a:schemeClr>
                </a:solidFill>
              </a:rPr>
              <a:t>o identificable</a:t>
            </a:r>
          </a:p>
        </p:txBody>
      </p:sp>
    </p:spTree>
    <p:extLst>
      <p:ext uri="{BB962C8B-B14F-4D97-AF65-F5344CB8AC3E}">
        <p14:creationId xmlns:p14="http://schemas.microsoft.com/office/powerpoint/2010/main" val="411394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021DB0B-0AD4-E241-90CD-9FBB52A84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259" y="183319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err="1">
                <a:solidFill>
                  <a:srgbClr val="0070C0"/>
                </a:solidFill>
              </a:rPr>
              <a:t>Datos</a:t>
            </a:r>
            <a:r>
              <a:rPr lang="en-US" sz="4000" b="1">
                <a:solidFill>
                  <a:srgbClr val="0070C0"/>
                </a:solidFill>
              </a:rPr>
              <a:t> </a:t>
            </a:r>
            <a:r>
              <a:rPr lang="en-US" sz="4000" b="1" err="1">
                <a:solidFill>
                  <a:srgbClr val="0070C0"/>
                </a:solidFill>
              </a:rPr>
              <a:t>Personales</a:t>
            </a:r>
            <a:r>
              <a:rPr lang="en-US" sz="4000" b="1">
                <a:solidFill>
                  <a:srgbClr val="0070C0"/>
                </a:solidFill>
              </a:rPr>
              <a:t> </a:t>
            </a:r>
            <a:r>
              <a:rPr lang="en-US" sz="4000" b="1" i="1" err="1">
                <a:solidFill>
                  <a:srgbClr val="0070C0"/>
                </a:solidFill>
              </a:rPr>
              <a:t>Sensibles</a:t>
            </a:r>
            <a:endParaRPr lang="es-MX" sz="4000" b="1" i="1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ED1BB08-CAA2-1D4F-92B0-E8E7671CF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5" y="3010897"/>
            <a:ext cx="6212540" cy="277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err="1">
                <a:solidFill>
                  <a:schemeClr val="tx1">
                    <a:lumMod val="50000"/>
                    <a:lumOff val="50000"/>
                  </a:schemeClr>
                </a:solidFill>
              </a:rPr>
              <a:t>Aquellos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 que se </a:t>
            </a:r>
            <a:r>
              <a:rPr lang="en-US" err="1">
                <a:solidFill>
                  <a:schemeClr val="tx1">
                    <a:lumMod val="50000"/>
                    <a:lumOff val="50000"/>
                  </a:schemeClr>
                </a:solidFill>
              </a:rPr>
              <a:t>refieran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 a la </a:t>
            </a:r>
            <a:r>
              <a:rPr lang="en-US" b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esfera</a:t>
            </a:r>
            <a:r>
              <a:rPr lang="en-US" b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más</a:t>
            </a:r>
            <a:r>
              <a:rPr lang="en-US" b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íntima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err="1">
                <a:solidFill>
                  <a:schemeClr val="tx1">
                    <a:lumMod val="50000"/>
                    <a:lumOff val="50000"/>
                  </a:schemeClr>
                </a:solidFill>
              </a:rPr>
              <a:t>su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 titular, o </a:t>
            </a:r>
            <a:r>
              <a:rPr lang="en-US" err="1">
                <a:solidFill>
                  <a:schemeClr val="tx1">
                    <a:lumMod val="50000"/>
                    <a:lumOff val="50000"/>
                  </a:schemeClr>
                </a:solidFill>
              </a:rPr>
              <a:t>cuya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50000"/>
                    <a:lumOff val="50000"/>
                  </a:schemeClr>
                </a:solidFill>
              </a:rPr>
              <a:t>utilización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50000"/>
                    <a:lumOff val="50000"/>
                  </a:schemeClr>
                </a:solidFill>
              </a:rPr>
              <a:t>indebida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50000"/>
                    <a:lumOff val="50000"/>
                  </a:schemeClr>
                </a:solidFill>
              </a:rPr>
              <a:t>pueda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50000"/>
                    <a:lumOff val="50000"/>
                  </a:schemeClr>
                </a:solidFill>
              </a:rPr>
              <a:t>dar origen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en-US" b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discriminación</a:t>
            </a:r>
            <a:r>
              <a:rPr lang="en-US" b="1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s-MX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23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021DB0B-0AD4-E241-90CD-9FBB52A84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1696" y="859637"/>
            <a:ext cx="6311153" cy="1325563"/>
          </a:xfrm>
          <a:noFill/>
        </p:spPr>
        <p:txBody>
          <a:bodyPr/>
          <a:lstStyle/>
          <a:p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Tratamiento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de</a:t>
            </a:r>
            <a:br>
              <a:rPr lang="en-US" b="1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Datos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err="1">
                <a:solidFill>
                  <a:schemeClr val="accent6">
                    <a:lumMod val="75000"/>
                  </a:schemeClr>
                </a:solidFill>
              </a:rPr>
              <a:t>Personales</a:t>
            </a:r>
            <a:endParaRPr lang="es-MX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ED1BB08-CAA2-1D4F-92B0-E8E7671CF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8508" y="2372013"/>
            <a:ext cx="6602821" cy="1393163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s-MX" sz="2000">
                <a:solidFill>
                  <a:schemeClr val="accent6">
                    <a:lumMod val="75000"/>
                  </a:schemeClr>
                </a:solidFill>
              </a:rPr>
              <a:t>Cualquier </a:t>
            </a:r>
            <a:r>
              <a:rPr lang="es-MX" sz="2000" b="1">
                <a:solidFill>
                  <a:schemeClr val="accent6">
                    <a:lumMod val="75000"/>
                  </a:schemeClr>
                </a:solidFill>
              </a:rPr>
              <a:t>operación </a:t>
            </a:r>
            <a:r>
              <a:rPr lang="es-MX" sz="2000">
                <a:solidFill>
                  <a:schemeClr val="accent6">
                    <a:lumMod val="75000"/>
                  </a:schemeClr>
                </a:solidFill>
              </a:rPr>
              <a:t>que se realice con tus </a:t>
            </a:r>
            <a:r>
              <a:rPr lang="es-MX" sz="2000" b="1">
                <a:solidFill>
                  <a:schemeClr val="accent6">
                    <a:lumMod val="75000"/>
                  </a:schemeClr>
                </a:solidFill>
              </a:rPr>
              <a:t>datos personales</a:t>
            </a:r>
            <a:r>
              <a:rPr lang="es-MX" sz="2000">
                <a:solidFill>
                  <a:schemeClr val="accent6">
                    <a:lumMod val="75000"/>
                  </a:schemeClr>
                </a:solidFill>
              </a:rPr>
              <a:t>, desde su obtención, uso, divulgación, almacenamiento hasta su cancelación y supresión.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360458" y="4071109"/>
            <a:ext cx="562087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6">
                    <a:lumMod val="75000"/>
                  </a:schemeClr>
                </a:solidFill>
                <a:latin typeface="Montserrat" pitchFamily="2" charset="77"/>
              </a:rPr>
              <a:t>Solo </a:t>
            </a:r>
            <a:r>
              <a:rPr lang="es-MX" sz="2000">
                <a:solidFill>
                  <a:schemeClr val="accent6">
                    <a:lumMod val="75000"/>
                  </a:schemeClr>
                </a:solidFill>
                <a:latin typeface="Montserrat" pitchFamily="2" charset="77"/>
              </a:rPr>
              <a:t>podrán tratarse datos personales sensibles, con el </a:t>
            </a:r>
            <a:r>
              <a:rPr lang="es-MX" sz="2000" b="1">
                <a:solidFill>
                  <a:schemeClr val="accent6">
                    <a:lumMod val="75000"/>
                  </a:schemeClr>
                </a:solidFill>
                <a:latin typeface="Montserrat" pitchFamily="2" charset="77"/>
              </a:rPr>
              <a:t>consentimiento expreso </a:t>
            </a:r>
            <a:r>
              <a:rPr lang="es-MX" sz="2000">
                <a:solidFill>
                  <a:schemeClr val="accent6">
                    <a:lumMod val="75000"/>
                  </a:schemeClr>
                </a:solidFill>
                <a:latin typeface="Montserrat" pitchFamily="2" charset="77"/>
              </a:rPr>
              <a:t>de su titular.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0B0B4A4F-612F-1946-8B37-2C7AF10980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1504" y="4138344"/>
            <a:ext cx="782603" cy="87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9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Violet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2" id="{1079432B-AAA1-8143-A291-2A343F6BE127}" vid="{463FB8D8-0F26-8B47-AC71-6F370C7A9BF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Plantilla-Fernanda</Template>
  <TotalTime>11482</TotalTime>
  <Words>1230</Words>
  <Application>Microsoft Office PowerPoint</Application>
  <PresentationFormat>Panorámica</PresentationFormat>
  <Paragraphs>157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42" baseType="lpstr">
      <vt:lpstr>Arial</vt:lpstr>
      <vt:lpstr>Calibri</vt:lpstr>
      <vt:lpstr>Century Gothic</vt:lpstr>
      <vt:lpstr>Courier New</vt:lpstr>
      <vt:lpstr>Lato Light</vt:lpstr>
      <vt:lpstr>Montserrat</vt:lpstr>
      <vt:lpstr>Montserrat ExtraBold</vt:lpstr>
      <vt:lpstr>Montserrat Light</vt:lpstr>
      <vt:lpstr>Montserrat Medium</vt:lpstr>
      <vt:lpstr>Wingdings</vt:lpstr>
      <vt:lpstr>Tema de Office</vt:lpstr>
      <vt:lpstr>Protección de Datos Personales de Grupos Vulnerables</vt:lpstr>
      <vt:lpstr>Contenido</vt:lpstr>
      <vt:lpstr>Presentación de PowerPoint</vt:lpstr>
      <vt:lpstr>Marco Normativo </vt:lpstr>
      <vt:lpstr>Derecho de Protección de Datos Personales</vt:lpstr>
      <vt:lpstr>Presentación de PowerPoint</vt:lpstr>
      <vt:lpstr>Datos Personales</vt:lpstr>
      <vt:lpstr>Datos Personales Sensibles</vt:lpstr>
      <vt:lpstr>Tratamiento de Datos Personales</vt:lpstr>
      <vt:lpstr>Principios Generales de Protección de Datos Personales</vt:lpstr>
      <vt:lpstr>Presentación de PowerPoint</vt:lpstr>
      <vt:lpstr>Grupos vulnerables</vt:lpstr>
      <vt:lpstr>Clasificación grupos vulnerables</vt:lpstr>
      <vt:lpstr>Presentación de PowerPoint</vt:lpstr>
      <vt:lpstr>Presentación de PowerPoint</vt:lpstr>
      <vt:lpstr>Presentación de PowerPoint</vt:lpstr>
      <vt:lpstr>Atribuciones del Instituto</vt:lpstr>
      <vt:lpstr>Presentación de PowerPoint</vt:lpstr>
      <vt:lpstr>Obligaciones para los responsables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Protección de Datos Personales de Grupos Vulnerables</dc:title>
  <dc:creator>IACIP_20</dc:creator>
  <cp:lastModifiedBy>IACIP_20</cp:lastModifiedBy>
  <cp:revision>117</cp:revision>
  <cp:lastPrinted>2019-03-19T20:30:06Z</cp:lastPrinted>
  <dcterms:created xsi:type="dcterms:W3CDTF">2019-03-12T21:39:43Z</dcterms:created>
  <dcterms:modified xsi:type="dcterms:W3CDTF">2019-03-22T00:36:14Z</dcterms:modified>
</cp:coreProperties>
</file>